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1"/>
  </p:notesMasterIdLst>
  <p:sldIdLst>
    <p:sldId id="256" r:id="rId2"/>
    <p:sldId id="257" r:id="rId3"/>
    <p:sldId id="258" r:id="rId4"/>
    <p:sldId id="274" r:id="rId5"/>
    <p:sldId id="265" r:id="rId6"/>
    <p:sldId id="266" r:id="rId7"/>
    <p:sldId id="267" r:id="rId8"/>
    <p:sldId id="269" r:id="rId9"/>
    <p:sldId id="264" r:id="rId10"/>
    <p:sldId id="268" r:id="rId11"/>
    <p:sldId id="260" r:id="rId12"/>
    <p:sldId id="277" r:id="rId13"/>
    <p:sldId id="275" r:id="rId14"/>
    <p:sldId id="261" r:id="rId15"/>
    <p:sldId id="262" r:id="rId16"/>
    <p:sldId id="270" r:id="rId17"/>
    <p:sldId id="271" r:id="rId18"/>
    <p:sldId id="272" r:id="rId19"/>
    <p:sldId id="263"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10" autoAdjust="0"/>
  </p:normalViewPr>
  <p:slideViewPr>
    <p:cSldViewPr snapToGrid="0" snapToObjects="1">
      <p:cViewPr varScale="1">
        <p:scale>
          <a:sx n="116" d="100"/>
          <a:sy n="116" d="100"/>
        </p:scale>
        <p:origin x="-128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145707-410D-CA48-865E-2C62BF42CF8F}" type="datetimeFigureOut">
              <a:rPr lang="en-US" smtClean="0"/>
              <a:t>30/09/2014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658BA2-4CC8-1644-A327-F6EBBE74CB28}" type="slidenum">
              <a:rPr lang="en-US" smtClean="0"/>
              <a:t>‹#›</a:t>
            </a:fld>
            <a:endParaRPr lang="en-US"/>
          </a:p>
        </p:txBody>
      </p:sp>
    </p:spTree>
    <p:extLst>
      <p:ext uri="{BB962C8B-B14F-4D97-AF65-F5344CB8AC3E}">
        <p14:creationId xmlns:p14="http://schemas.microsoft.com/office/powerpoint/2010/main" val="34456439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a:t>
            </a:r>
            <a:r>
              <a:rPr lang="en-US" baseline="0" dirty="0" err="1" smtClean="0"/>
              <a:t>Im</a:t>
            </a:r>
            <a:r>
              <a:rPr lang="en-US" baseline="0" dirty="0" smtClean="0"/>
              <a:t> Marcus Pham and my project deals with improving the instrumentation in the 2 REV Car’s, the Hyundai Getz (REV Eco) and the Lotus Elise (REV Racer). </a:t>
            </a:r>
            <a:r>
              <a:rPr lang="en-US" baseline="0" dirty="0" err="1" smtClean="0"/>
              <a:t>Vehiclular</a:t>
            </a:r>
            <a:r>
              <a:rPr lang="en-US" baseline="0" dirty="0" smtClean="0"/>
              <a:t> instrumentation is the first point of contact from human to machine and hence is critically important to have a well designed user interface to enable safe and functional driving. This is particularly important in electric vehicles due to the need to be able to constantly monitor statistics from the vehicle, from speed to battery condition and distance remaining. Though the cars have been on the road since 2008, the instrumentation has not yet been implemented perfectly to  suit the needs of drivers.</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a:t>
            </a:fld>
            <a:endParaRPr lang="en-US"/>
          </a:p>
        </p:txBody>
      </p:sp>
    </p:spTree>
    <p:extLst>
      <p:ext uri="{BB962C8B-B14F-4D97-AF65-F5344CB8AC3E}">
        <p14:creationId xmlns:p14="http://schemas.microsoft.com/office/powerpoint/2010/main" val="293751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newly implemented Trip tab. This tab displays</a:t>
            </a:r>
            <a:r>
              <a:rPr lang="en-US" baseline="0" dirty="0" smtClean="0"/>
              <a:t> statistics on the current trip as well and enabling users to start/ stop logging. Note the buttons at the bottom, enabling users to </a:t>
            </a:r>
            <a:r>
              <a:rPr lang="en-US" baseline="0" dirty="0" err="1" smtClean="0"/>
              <a:t>quicly</a:t>
            </a:r>
            <a:r>
              <a:rPr lang="en-US" baseline="0" dirty="0" smtClean="0"/>
              <a:t> change screens to the desired screen.</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10</a:t>
            </a:fld>
            <a:endParaRPr lang="en-US"/>
          </a:p>
        </p:txBody>
      </p:sp>
    </p:spTree>
    <p:extLst>
      <p:ext uri="{BB962C8B-B14F-4D97-AF65-F5344CB8AC3E}">
        <p14:creationId xmlns:p14="http://schemas.microsoft.com/office/powerpoint/2010/main" val="167272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have noticed the black box on</a:t>
            </a:r>
            <a:r>
              <a:rPr lang="en-US" baseline="0" dirty="0" smtClean="0"/>
              <a:t> the top right of the display. What that actually contains is a graph that shows users the the current draw </a:t>
            </a:r>
            <a:r>
              <a:rPr lang="en-US" baseline="0" dirty="0" err="1" smtClean="0"/>
              <a:t>vs</a:t>
            </a:r>
            <a:r>
              <a:rPr lang="en-US" baseline="0" dirty="0" smtClean="0"/>
              <a:t> the speed of the current trip. This graph is created in real time, showing users their driving habits. The blue line= current used whilst the red is the speed. The graph automatically rescales with changes in range. This is an actual drive around UWA that was done last week. </a:t>
            </a:r>
          </a:p>
          <a:p>
            <a:r>
              <a:rPr lang="en-US" baseline="0" dirty="0" smtClean="0"/>
              <a:t>An additional graph and fill may be implemented in the upcoming weeks to show drivers what current ranges drivers should be attempting to stay within.</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11</a:t>
            </a:fld>
            <a:endParaRPr lang="en-US"/>
          </a:p>
        </p:txBody>
      </p:sp>
    </p:spTree>
    <p:extLst>
      <p:ext uri="{BB962C8B-B14F-4D97-AF65-F5344CB8AC3E}">
        <p14:creationId xmlns:p14="http://schemas.microsoft.com/office/powerpoint/2010/main" val="823859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logging tab</a:t>
            </a:r>
            <a:r>
              <a:rPr lang="en-US" baseline="0" dirty="0" smtClean="0"/>
              <a:t> on the UI. This tab has not been modified much since the last UI, changes include the buttons at the bottom, smaller logging window and the graph as seen at the top left of the screen. This Is to display previous trip usage to enable drivers to track their driving habits and visually see if there are any improvements on their driving style.</a:t>
            </a:r>
          </a:p>
          <a:p>
            <a:endParaRPr lang="en-US" baseline="0" dirty="0" smtClean="0"/>
          </a:p>
          <a:p>
            <a:r>
              <a:rPr lang="en-US" baseline="0" dirty="0" smtClean="0"/>
              <a:t>Currently, the graph </a:t>
            </a:r>
            <a:r>
              <a:rPr lang="en-US" baseline="0" dirty="0" err="1" smtClean="0"/>
              <a:t>doesn</a:t>
            </a:r>
            <a:r>
              <a:rPr lang="fr-FR" baseline="0" dirty="0" smtClean="0"/>
              <a:t>’</a:t>
            </a:r>
            <a:r>
              <a:rPr lang="en-US" baseline="0" dirty="0" smtClean="0"/>
              <a:t>t show anything useful yet, only a dummy sine graph which shows some of the features that could be implemented in the graph later on. </a:t>
            </a:r>
          </a:p>
          <a:p>
            <a:r>
              <a:rPr lang="en-US" baseline="0" dirty="0" smtClean="0"/>
              <a:t>Additionally, the space below the graph will also contain averages and </a:t>
            </a:r>
            <a:r>
              <a:rPr lang="en-US" baseline="0" dirty="0" err="1" smtClean="0"/>
              <a:t>statisics</a:t>
            </a:r>
            <a:r>
              <a:rPr lang="en-US" baseline="0" dirty="0" smtClean="0"/>
              <a:t> of previous trips.</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12</a:t>
            </a:fld>
            <a:endParaRPr lang="en-US"/>
          </a:p>
        </p:txBody>
      </p:sp>
    </p:spTree>
    <p:extLst>
      <p:ext uri="{BB962C8B-B14F-4D97-AF65-F5344CB8AC3E}">
        <p14:creationId xmlns:p14="http://schemas.microsoft.com/office/powerpoint/2010/main" val="798198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Maps tab as implemented in the GUI at the current moment. This is fully functional and enables users to track their current drive as well as loading saved test tracks to travel. Note the large GPS screen display and the ability to remove the hide the controls to view a larger map. </a:t>
            </a:r>
          </a:p>
          <a:p>
            <a:r>
              <a:rPr lang="en-US" baseline="0" dirty="0" smtClean="0"/>
              <a:t>Again changes are mainly on the ability to change screens.</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13</a:t>
            </a:fld>
            <a:endParaRPr lang="en-US"/>
          </a:p>
        </p:txBody>
      </p:sp>
    </p:spTree>
    <p:extLst>
      <p:ext uri="{BB962C8B-B14F-4D97-AF65-F5344CB8AC3E}">
        <p14:creationId xmlns:p14="http://schemas.microsoft.com/office/powerpoint/2010/main" val="460525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Tachometer in the REV Eco has been implemented and is now showing correct readings for the motor speed. This was done by connecting the Hall effect sensor from the motor to the original cluster. This</a:t>
            </a:r>
            <a:r>
              <a:rPr lang="en-US" baseline="0" dirty="0" smtClean="0"/>
              <a:t> was relatively easy as both the tachometer and the hall effect sensor provide and use PWM signals.</a:t>
            </a:r>
          </a:p>
          <a:p>
            <a:endParaRPr lang="en-US" baseline="0" dirty="0" smtClean="0"/>
          </a:p>
          <a:p>
            <a:r>
              <a:rPr lang="en-US" baseline="0" dirty="0" smtClean="0"/>
              <a:t>The tachometer in the Rev Racer is a more difficult task. The REV Racer uses a UQM </a:t>
            </a:r>
            <a:r>
              <a:rPr lang="en-US" baseline="0" dirty="0" err="1" smtClean="0"/>
              <a:t>Powerphase</a:t>
            </a:r>
            <a:r>
              <a:rPr lang="en-US" baseline="0" dirty="0" smtClean="0"/>
              <a:t> motor where the output is only </a:t>
            </a:r>
            <a:r>
              <a:rPr lang="en-US" baseline="0" dirty="0" err="1" smtClean="0"/>
              <a:t>trhough</a:t>
            </a:r>
            <a:r>
              <a:rPr lang="en-US" baseline="0" dirty="0" smtClean="0"/>
              <a:t> the serial CANBUS. </a:t>
            </a:r>
            <a:r>
              <a:rPr lang="en-US" baseline="0" dirty="0" err="1" smtClean="0"/>
              <a:t>Additioanlly</a:t>
            </a:r>
            <a:r>
              <a:rPr lang="en-US" baseline="0" dirty="0" smtClean="0"/>
              <a:t>, the original Lotus cluster </a:t>
            </a:r>
            <a:r>
              <a:rPr lang="en-US" baseline="0" dirty="0" err="1" smtClean="0"/>
              <a:t>doesn</a:t>
            </a:r>
            <a:r>
              <a:rPr lang="fr-FR" baseline="0" dirty="0" smtClean="0"/>
              <a:t>’</a:t>
            </a:r>
            <a:r>
              <a:rPr lang="en-US" baseline="0" dirty="0" smtClean="0"/>
              <a:t>t enable tachometer signals </a:t>
            </a:r>
            <a:r>
              <a:rPr lang="en-US" baseline="0" dirty="0" err="1" smtClean="0"/>
              <a:t>iva</a:t>
            </a:r>
            <a:r>
              <a:rPr lang="en-US" baseline="0" dirty="0" smtClean="0"/>
              <a:t> CANBUS, this was only updated in 2005 whereas the REV Racer was a 2002 model. However, this problem can be overcome by using the </a:t>
            </a:r>
            <a:r>
              <a:rPr lang="en-US" baseline="0" dirty="0" err="1" smtClean="0"/>
              <a:t>Rpi</a:t>
            </a:r>
            <a:r>
              <a:rPr lang="en-US" baseline="0" dirty="0" smtClean="0"/>
              <a:t> as a PWM wave generator to transmit to the cluster as it receives the corresponding signal from the motor. However this requires that the </a:t>
            </a:r>
            <a:r>
              <a:rPr lang="en-US" baseline="0" dirty="0" err="1" smtClean="0"/>
              <a:t>Rpi</a:t>
            </a:r>
            <a:r>
              <a:rPr lang="en-US" baseline="0" dirty="0" smtClean="0"/>
              <a:t> is able to take in digital inputs as well as digital outputs. </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14</a:t>
            </a:fld>
            <a:endParaRPr lang="en-US"/>
          </a:p>
        </p:txBody>
      </p:sp>
    </p:spTree>
    <p:extLst>
      <p:ext uri="{BB962C8B-B14F-4D97-AF65-F5344CB8AC3E}">
        <p14:creationId xmlns:p14="http://schemas.microsoft.com/office/powerpoint/2010/main" val="316792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problem of</a:t>
            </a:r>
            <a:r>
              <a:rPr lang="en-US" dirty="0" smtClean="0"/>
              <a:t> inputs</a:t>
            </a:r>
            <a:r>
              <a:rPr lang="en-US" baseline="0" dirty="0" smtClean="0"/>
              <a:t> and outputs into the Raspberry Pi have been addressed. IO was required for a variety of reasons. These included the warning icons that were present on the home screen, to the working of the tachometer in the REV Racer to the implementation of EARS.</a:t>
            </a:r>
          </a:p>
          <a:p>
            <a:endParaRPr lang="en-US" baseline="0" dirty="0" smtClean="0"/>
          </a:p>
          <a:p>
            <a:r>
              <a:rPr lang="en-US" baseline="0" dirty="0" smtClean="0"/>
              <a:t>There were a variety of solutions to this issue, from using the current GPIO pins on the </a:t>
            </a:r>
            <a:r>
              <a:rPr lang="en-US" baseline="0" dirty="0" err="1" smtClean="0"/>
              <a:t>Rapsberyr</a:t>
            </a:r>
            <a:r>
              <a:rPr lang="en-US" baseline="0" dirty="0" smtClean="0"/>
              <a:t> Pi, to a </a:t>
            </a:r>
            <a:r>
              <a:rPr lang="en-US" baseline="0" dirty="0" err="1" smtClean="0"/>
              <a:t>Gertboard</a:t>
            </a:r>
            <a:r>
              <a:rPr lang="en-US" baseline="0" dirty="0" smtClean="0"/>
              <a:t> but the most appropriate solution was..</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15</a:t>
            </a:fld>
            <a:endParaRPr lang="en-US"/>
          </a:p>
        </p:txBody>
      </p:sp>
    </p:spTree>
    <p:extLst>
      <p:ext uri="{BB962C8B-B14F-4D97-AF65-F5344CB8AC3E}">
        <p14:creationId xmlns:p14="http://schemas.microsoft.com/office/powerpoint/2010/main" val="3611561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a:t>
            </a:r>
            <a:r>
              <a:rPr lang="en-US" baseline="0" dirty="0" smtClean="0"/>
              <a:t> of a simple expansion board on </a:t>
            </a:r>
            <a:r>
              <a:rPr lang="en-US" baseline="0" dirty="0" err="1" smtClean="0"/>
              <a:t>th</a:t>
            </a:r>
            <a:r>
              <a:rPr lang="en-US" baseline="0" dirty="0" smtClean="0"/>
              <a:t> </a:t>
            </a:r>
            <a:r>
              <a:rPr lang="en-US" baseline="0" dirty="0" err="1" smtClean="0"/>
              <a:t>eraspberry</a:t>
            </a:r>
            <a:r>
              <a:rPr lang="en-US" baseline="0" dirty="0" smtClean="0"/>
              <a:t> pi called </a:t>
            </a:r>
            <a:r>
              <a:rPr lang="en-US" baseline="0" dirty="0" err="1" smtClean="0"/>
              <a:t>PiFace</a:t>
            </a:r>
            <a:r>
              <a:rPr lang="en-US" baseline="0" dirty="0" smtClean="0"/>
              <a:t> Digital. This board was chosen as 1. the GPIO ports are very sensitive to voltage and it is very easy to burn a  </a:t>
            </a:r>
            <a:r>
              <a:rPr lang="en-US" baseline="0" dirty="0" err="1" smtClean="0"/>
              <a:t>Rpi</a:t>
            </a:r>
            <a:r>
              <a:rPr lang="en-US" baseline="0" dirty="0" smtClean="0"/>
              <a:t> from sending an input that had too high a voltage (</a:t>
            </a:r>
            <a:r>
              <a:rPr lang="en-US" baseline="0" dirty="0" err="1" smtClean="0"/>
              <a:t>hihger</a:t>
            </a:r>
            <a:r>
              <a:rPr lang="en-US" baseline="0" dirty="0" smtClean="0"/>
              <a:t> than 3.3V). A </a:t>
            </a:r>
            <a:r>
              <a:rPr lang="en-US" baseline="0" dirty="0" err="1" smtClean="0"/>
              <a:t>Gertboard</a:t>
            </a:r>
            <a:r>
              <a:rPr lang="en-US" baseline="0" dirty="0" smtClean="0"/>
              <a:t> was also a solution, however they are expensive and also quite large. </a:t>
            </a:r>
          </a:p>
          <a:p>
            <a:endParaRPr lang="en-US" baseline="0" dirty="0" smtClean="0"/>
          </a:p>
          <a:p>
            <a:r>
              <a:rPr lang="en-US" baseline="0" dirty="0" err="1" smtClean="0"/>
              <a:t>PiFace</a:t>
            </a:r>
            <a:r>
              <a:rPr lang="en-US" baseline="0" dirty="0" smtClean="0"/>
              <a:t> seemed to be the obvious candidate to use due to its small size and cheap </a:t>
            </a:r>
            <a:r>
              <a:rPr lang="en-US" baseline="0" dirty="0" err="1" smtClean="0"/>
              <a:t>pricetag</a:t>
            </a:r>
            <a:r>
              <a:rPr lang="en-US" baseline="0" dirty="0" smtClean="0"/>
              <a:t> &lt;$30. </a:t>
            </a:r>
            <a:r>
              <a:rPr lang="en-US" baseline="0" dirty="0" err="1" smtClean="0"/>
              <a:t>Additinally</a:t>
            </a:r>
            <a:r>
              <a:rPr lang="en-US" baseline="0" dirty="0" smtClean="0"/>
              <a:t> they provide 8 IO pins, with tactile buttons, which are useful for testing. Additionally, 2 relays are included on the board which would enable easy PWM wave generation. This was ideal for our application. The addition of this board also provides opportunity to add extra sensors in the future that can easily added using the screw terminals.</a:t>
            </a:r>
          </a:p>
          <a:p>
            <a:endParaRPr lang="en-US" baseline="0" dirty="0" smtClean="0"/>
          </a:p>
          <a:p>
            <a:r>
              <a:rPr lang="en-US" baseline="0" dirty="0" smtClean="0"/>
              <a:t>One downside of the </a:t>
            </a:r>
            <a:r>
              <a:rPr lang="en-US" baseline="0" dirty="0" err="1" smtClean="0"/>
              <a:t>PiFace</a:t>
            </a:r>
            <a:r>
              <a:rPr lang="en-US" baseline="0" dirty="0" smtClean="0"/>
              <a:t> is that the inputs cannot exceed 5V, whereas the car outputs signals at 12V which requires a voltage regulator circuit.</a:t>
            </a:r>
          </a:p>
          <a:p>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16</a:t>
            </a:fld>
            <a:endParaRPr lang="en-US"/>
          </a:p>
        </p:txBody>
      </p:sp>
    </p:spTree>
    <p:extLst>
      <p:ext uri="{BB962C8B-B14F-4D97-AF65-F5344CB8AC3E}">
        <p14:creationId xmlns:p14="http://schemas.microsoft.com/office/powerpoint/2010/main" val="3129940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Electric cars produce significantly less noise in comparison with their ICE counterparts at low speeds, less than 25km/h. Once </a:t>
            </a:r>
            <a:r>
              <a:rPr lang="en-US" baseline="0" dirty="0" err="1" smtClean="0"/>
              <a:t>hihg</a:t>
            </a:r>
            <a:r>
              <a:rPr lang="en-US" baseline="0" dirty="0" smtClean="0"/>
              <a:t> speeds are attained, however, </a:t>
            </a:r>
            <a:r>
              <a:rPr lang="en-US" baseline="0" dirty="0" err="1" smtClean="0"/>
              <a:t>tyre</a:t>
            </a:r>
            <a:r>
              <a:rPr lang="en-US" baseline="0" dirty="0" smtClean="0"/>
              <a:t> noise contributes more significantly than engine noise.</a:t>
            </a:r>
          </a:p>
          <a:p>
            <a:endParaRPr lang="en-US" baseline="0" dirty="0" smtClean="0"/>
          </a:p>
          <a:p>
            <a:r>
              <a:rPr lang="en-US" baseline="0" dirty="0" smtClean="0"/>
              <a:t>As such, it is quite important in electric vehicles to implement a noise replicating system to improve safety around </a:t>
            </a:r>
            <a:r>
              <a:rPr lang="en-US" baseline="0" dirty="0" err="1" smtClean="0"/>
              <a:t>elctric</a:t>
            </a:r>
            <a:r>
              <a:rPr lang="en-US" baseline="0" dirty="0" smtClean="0"/>
              <a:t> vehicles, especially in low speed </a:t>
            </a:r>
            <a:r>
              <a:rPr lang="en-US" baseline="0" dirty="0" err="1" smtClean="0"/>
              <a:t>ocnditions</a:t>
            </a:r>
            <a:r>
              <a:rPr lang="en-US" baseline="0" dirty="0" smtClean="0"/>
              <a:t> like car parks. </a:t>
            </a:r>
          </a:p>
          <a:p>
            <a:endParaRPr lang="en-US" baseline="0" dirty="0" smtClean="0"/>
          </a:p>
          <a:p>
            <a:r>
              <a:rPr lang="en-US" dirty="0" smtClean="0"/>
              <a:t>With</a:t>
            </a:r>
            <a:r>
              <a:rPr lang="en-US" baseline="0" dirty="0" smtClean="0"/>
              <a:t> the ability to read in the tachometer/engine speed signals from the motors, it </a:t>
            </a:r>
            <a:r>
              <a:rPr lang="en-US" baseline="0" dirty="0" err="1" smtClean="0"/>
              <a:t>si</a:t>
            </a:r>
            <a:r>
              <a:rPr lang="en-US" baseline="0" dirty="0" smtClean="0"/>
              <a:t> now possible to implement EARS, the engine audio replicating system to emulate car sound. This has already been programmed but needs to be </a:t>
            </a:r>
            <a:r>
              <a:rPr lang="en-US" baseline="0" dirty="0" err="1" smtClean="0"/>
              <a:t>conencted</a:t>
            </a:r>
            <a:r>
              <a:rPr lang="en-US" baseline="0" dirty="0" smtClean="0"/>
              <a:t> to the engine speed signals to be effective.</a:t>
            </a:r>
          </a:p>
          <a:p>
            <a:endParaRPr lang="en-US" baseline="0" dirty="0" smtClean="0"/>
          </a:p>
          <a:p>
            <a:r>
              <a:rPr lang="en-US" baseline="0" dirty="0" smtClean="0"/>
              <a:t>Plans are to implement this is coming weeks. </a:t>
            </a:r>
          </a:p>
          <a:p>
            <a:endParaRPr lang="en-US" baseline="0" dirty="0" smtClean="0"/>
          </a:p>
          <a:p>
            <a:r>
              <a:rPr lang="en-US" baseline="0" dirty="0" smtClean="0"/>
              <a:t>Additionally, sound testing is planned to be done in the future to test the differences in sound coming from the REV Eco compared with a ICE Hyundai Getz.</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17</a:t>
            </a:fld>
            <a:endParaRPr lang="en-US"/>
          </a:p>
        </p:txBody>
      </p:sp>
    </p:spTree>
    <p:extLst>
      <p:ext uri="{BB962C8B-B14F-4D97-AF65-F5344CB8AC3E}">
        <p14:creationId xmlns:p14="http://schemas.microsoft.com/office/powerpoint/2010/main" val="522859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Future work would include, </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19</a:t>
            </a:fld>
            <a:endParaRPr lang="en-US"/>
          </a:p>
        </p:txBody>
      </p:sp>
    </p:spTree>
    <p:extLst>
      <p:ext uri="{BB962C8B-B14F-4D97-AF65-F5344CB8AC3E}">
        <p14:creationId xmlns:p14="http://schemas.microsoft.com/office/powerpoint/2010/main" val="289917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 side task, I was also asked by  Prof. Thomas </a:t>
            </a:r>
            <a:r>
              <a:rPr lang="en-US" baseline="0" dirty="0" err="1" smtClean="0"/>
              <a:t>Braunl</a:t>
            </a:r>
            <a:r>
              <a:rPr lang="en-US" baseline="0" dirty="0" smtClean="0"/>
              <a:t> to road test a mass produced, full electric vehicle, the Holden/Chevrolet Volt. This was done at the beginning of the year, with Murdoch University and final aims are to publish the report and display results to compare with the factory given statistics of the car. </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2</a:t>
            </a:fld>
            <a:endParaRPr lang="en-US"/>
          </a:p>
        </p:txBody>
      </p:sp>
    </p:spTree>
    <p:extLst>
      <p:ext uri="{BB962C8B-B14F-4D97-AF65-F5344CB8AC3E}">
        <p14:creationId xmlns:p14="http://schemas.microsoft.com/office/powerpoint/2010/main" val="37137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series of tests were done to observe the differences in energy</a:t>
            </a:r>
            <a:r>
              <a:rPr lang="en-US" baseline="0" dirty="0" smtClean="0"/>
              <a:t> usage under different conditions. Each test was done 3 times by UWA on an approximately 30km test track from UWA to Fremantle and back. Results were compared with the REV Eco, clearly showing the improvements in efficiency by Holden compared to the lighter electric converted vehicle, such as regenerative braking.</a:t>
            </a:r>
          </a:p>
          <a:p>
            <a:endParaRPr lang="en-US" baseline="0" dirty="0" smtClean="0"/>
          </a:p>
          <a:p>
            <a:r>
              <a:rPr lang="en-US" dirty="0" smtClean="0"/>
              <a:t>Results clearly show the increases in usage with</a:t>
            </a:r>
            <a:r>
              <a:rPr lang="en-US" baseline="0" dirty="0" smtClean="0"/>
              <a:t> extra weight and under the heavy load of </a:t>
            </a:r>
            <a:r>
              <a:rPr lang="en-US" baseline="0" dirty="0" err="1" smtClean="0"/>
              <a:t>airconditioning</a:t>
            </a:r>
            <a:r>
              <a:rPr lang="en-US" baseline="0" dirty="0" smtClean="0"/>
              <a:t>. Surprising results are the increase in usage when driving in Low in comparison with Drive as well as the relatively small increase in energy use when using Sports Mode. The results are in the process of </a:t>
            </a:r>
            <a:r>
              <a:rPr lang="en-US" baseline="0" dirty="0" err="1" smtClean="0"/>
              <a:t>finalising</a:t>
            </a:r>
            <a:r>
              <a:rPr lang="en-US" baseline="0" dirty="0" smtClean="0"/>
              <a:t> and publishing.</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3</a:t>
            </a:fld>
            <a:endParaRPr lang="en-US"/>
          </a:p>
        </p:txBody>
      </p:sp>
    </p:spTree>
    <p:extLst>
      <p:ext uri="{BB962C8B-B14F-4D97-AF65-F5344CB8AC3E}">
        <p14:creationId xmlns:p14="http://schemas.microsoft.com/office/powerpoint/2010/main" val="43922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additional bonus with the road testing </a:t>
            </a:r>
            <a:r>
              <a:rPr lang="en-US" baseline="0" dirty="0" err="1" smtClean="0"/>
              <a:t>fo</a:t>
            </a:r>
            <a:r>
              <a:rPr lang="en-US" baseline="0" dirty="0" smtClean="0"/>
              <a:t> the Volt is that I was given to opportunity to see in action a user interface in </a:t>
            </a:r>
            <a:r>
              <a:rPr lang="en-US" baseline="0" dirty="0" err="1" smtClean="0"/>
              <a:t>currrently</a:t>
            </a:r>
            <a:r>
              <a:rPr lang="en-US" baseline="0" dirty="0" smtClean="0"/>
              <a:t> mass produced electric vehicles. This enabled me to take some ideas and implement the into the REV vehicles. The Volt, like the 2 REV vehicles, have 2 displays to provide information to the driver. One for drive statistics and the other to give secondary information, like GPS, music and charge information.</a:t>
            </a:r>
          </a:p>
          <a:p>
            <a:endParaRPr lang="en-US" baseline="0" dirty="0" smtClean="0"/>
          </a:p>
          <a:p>
            <a:r>
              <a:rPr lang="en-US" baseline="0" dirty="0" smtClean="0"/>
              <a:t>Whilst driving the Volt, some features that appealed to me were: the efficiency ball, the display of charge used, the relatively simple layout and the efficiency rating. </a:t>
            </a:r>
          </a:p>
          <a:p>
            <a:r>
              <a:rPr lang="en-US" baseline="0" dirty="0" smtClean="0"/>
              <a:t>The Volt has an efficiency ball that moves up and down </a:t>
            </a:r>
            <a:r>
              <a:rPr lang="en-US" baseline="0" dirty="0" err="1" smtClean="0"/>
              <a:t>dependant</a:t>
            </a:r>
            <a:r>
              <a:rPr lang="en-US" baseline="0" dirty="0" smtClean="0"/>
              <a:t> on how hard a driver is accelerating of braking. Both extremes would cause increases in energy usage and would cause the ball to change from green to yellow to red indicating to the user that they were not driving as efficiently as possible. This in combination with a meter that displays how efficiently a driver is driving the vehicle, provides incentive to drive in a manner that would save the maximum amount of energy. Personally, after driving the car for hours a day on the same track, I know that the efficiency aids proved useful to encourage me to drive more efficiently, to get 100% driving efficiency.</a:t>
            </a:r>
          </a:p>
          <a:p>
            <a:endParaRPr lang="en-US" baseline="0" dirty="0" smtClean="0"/>
          </a:p>
          <a:p>
            <a:r>
              <a:rPr lang="en-US" baseline="0" dirty="0" smtClean="0"/>
              <a:t> This sparked the idea of implementing a few simple efficiency aids in both REV vehicles to increase and encourage more efficient driving techniques.</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4</a:t>
            </a:fld>
            <a:endParaRPr lang="en-US"/>
          </a:p>
        </p:txBody>
      </p:sp>
    </p:spTree>
    <p:extLst>
      <p:ext uri="{BB962C8B-B14F-4D97-AF65-F5344CB8AC3E}">
        <p14:creationId xmlns:p14="http://schemas.microsoft.com/office/powerpoint/2010/main" val="158455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key objectives that I put in place was the reimplementation of</a:t>
            </a:r>
            <a:r>
              <a:rPr lang="en-US" baseline="0" dirty="0" smtClean="0"/>
              <a:t> functionality lost due to a hardware change to a Raspberry Pi , Installation of a tachometer in both cars, an efficiency meter and finally to add the EARS</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5</a:t>
            </a:fld>
            <a:endParaRPr lang="en-US"/>
          </a:p>
        </p:txBody>
      </p:sp>
    </p:spTree>
    <p:extLst>
      <p:ext uri="{BB962C8B-B14F-4D97-AF65-F5344CB8AC3E}">
        <p14:creationId xmlns:p14="http://schemas.microsoft.com/office/powerpoint/2010/main" val="219614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begun the project, I </a:t>
            </a:r>
            <a:r>
              <a:rPr lang="en-US" baseline="0" dirty="0" err="1" smtClean="0"/>
              <a:t>realised</a:t>
            </a:r>
            <a:r>
              <a:rPr lang="en-US" baseline="0" dirty="0" smtClean="0"/>
              <a:t> that before I was able to begin any improvements on the system, the were many fixes that needed to be done. After that then I was to get the tachometer and IO functionality of the cars working whilst concurrently improving </a:t>
            </a:r>
            <a:r>
              <a:rPr lang="en-US" baseline="0" dirty="0" err="1" smtClean="0"/>
              <a:t>th</a:t>
            </a:r>
            <a:r>
              <a:rPr lang="en-US" baseline="0" dirty="0" smtClean="0"/>
              <a:t> GUI to encourage </a:t>
            </a:r>
            <a:r>
              <a:rPr lang="en-US" baseline="0" dirty="0" err="1" smtClean="0"/>
              <a:t>efficienct</a:t>
            </a:r>
            <a:r>
              <a:rPr lang="en-US" baseline="0" dirty="0" smtClean="0"/>
              <a:t> driving techniques. This was all to be completed in the REV Eco then modified slightly to install on the REV Racer.</a:t>
            </a:r>
          </a:p>
          <a:p>
            <a:endParaRPr lang="en-US" baseline="0" dirty="0" smtClean="0"/>
          </a:p>
          <a:p>
            <a:r>
              <a:rPr lang="en-US" baseline="0" dirty="0" smtClean="0"/>
              <a:t>Finally, the last task is to implement the EARS in both cars.</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6</a:t>
            </a:fld>
            <a:endParaRPr lang="en-US"/>
          </a:p>
        </p:txBody>
      </p:sp>
    </p:spTree>
    <p:extLst>
      <p:ext uri="{BB962C8B-B14F-4D97-AF65-F5344CB8AC3E}">
        <p14:creationId xmlns:p14="http://schemas.microsoft.com/office/powerpoint/2010/main" val="2521358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2 Rev vehicles</a:t>
            </a:r>
            <a:r>
              <a:rPr lang="en-US" baseline="0" dirty="0" smtClean="0"/>
              <a:t> have recently had changes in the hardware used to run the GUI of the system. This was done in 2013 by Gabriel </a:t>
            </a:r>
            <a:r>
              <a:rPr lang="en-US" baseline="0" dirty="0" err="1" smtClean="0"/>
              <a:t>Feng</a:t>
            </a:r>
            <a:r>
              <a:rPr lang="en-US" baseline="0" dirty="0" smtClean="0"/>
              <a:t>, who did the project before me. </a:t>
            </a:r>
          </a:p>
          <a:p>
            <a:r>
              <a:rPr lang="en-US" baseline="0" dirty="0" smtClean="0"/>
              <a:t>Prior to the change to Raspberry Pi, the cars contained expensive and bulky hardware, as well as the UI being different on both vehicles. </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7</a:t>
            </a:fld>
            <a:endParaRPr lang="en-US"/>
          </a:p>
        </p:txBody>
      </p:sp>
    </p:spTree>
    <p:extLst>
      <p:ext uri="{BB962C8B-B14F-4D97-AF65-F5344CB8AC3E}">
        <p14:creationId xmlns:p14="http://schemas.microsoft.com/office/powerpoint/2010/main" val="45715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Raspberry Pi provides a much more economic solution to running a GUI in the 2 vehicles. Additionally, changes to the GUI can be made easily and cheaply compared with previous implementation. </a:t>
            </a:r>
            <a:r>
              <a:rPr lang="en-US" baseline="0" dirty="0" err="1" smtClean="0"/>
              <a:t>Addtioanlly</a:t>
            </a:r>
            <a:r>
              <a:rPr lang="en-US" baseline="0" dirty="0" smtClean="0"/>
              <a:t> </a:t>
            </a:r>
            <a:r>
              <a:rPr lang="en-US" baseline="0" dirty="0" err="1" smtClean="0"/>
              <a:t>Rpi</a:t>
            </a:r>
            <a:r>
              <a:rPr lang="en-US" baseline="0" dirty="0" smtClean="0"/>
              <a:t> is compact and light, which makes it ideal for a vehicular application. Another benefit is the running noise, as there were numerous complaints about the PC in the Lotus being noisy due to the fans </a:t>
            </a:r>
            <a:r>
              <a:rPr lang="en-US" baseline="0" dirty="0" err="1" smtClean="0"/>
              <a:t>insie</a:t>
            </a:r>
            <a:r>
              <a:rPr lang="en-US" baseline="0" dirty="0" smtClean="0"/>
              <a:t> the PC.</a:t>
            </a:r>
          </a:p>
          <a:p>
            <a:endParaRPr lang="en-US" baseline="0" dirty="0" smtClean="0"/>
          </a:p>
          <a:p>
            <a:r>
              <a:rPr lang="en-US" baseline="0" dirty="0" smtClean="0"/>
              <a:t>The previous GUI was quite effective, yet still had its problems. Some issues with the GUI was that the buttons were too small which makes the touch screen difficult to use. It was also cumbersome to get to different pages due to the lack of buttons to get to another window from an opened page, it required users to return back to the home screen before being able to switch to the next. Also, the input outputs to the </a:t>
            </a:r>
            <a:r>
              <a:rPr lang="en-US" baseline="0" dirty="0" err="1" smtClean="0"/>
              <a:t>Rpi</a:t>
            </a:r>
            <a:r>
              <a:rPr lang="en-US" baseline="0" dirty="0" smtClean="0"/>
              <a:t> was not working and hence information from the car was not gained by the interface to readily inform the user. </a:t>
            </a:r>
          </a:p>
          <a:p>
            <a:endParaRPr lang="en-US" baseline="0" dirty="0" smtClean="0"/>
          </a:p>
          <a:p>
            <a:r>
              <a:rPr lang="en-US" baseline="0" dirty="0" smtClean="0"/>
              <a:t>Additionally, the software on the Raspberry Pi was outdated and required a full reformat to update the system to use QT5 which provided extra functionality.</a:t>
            </a:r>
          </a:p>
          <a:p>
            <a:endParaRPr lang="en-US" baseline="0" dirty="0" smtClean="0"/>
          </a:p>
          <a:p>
            <a:r>
              <a:rPr lang="en-US" baseline="0" dirty="0" smtClean="0"/>
              <a:t>The tachometer in both vehicles were not working either, which meant that the EARS could not be implemented. </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8</a:t>
            </a:fld>
            <a:endParaRPr lang="en-US"/>
          </a:p>
        </p:txBody>
      </p:sp>
    </p:spTree>
    <p:extLst>
      <p:ext uri="{BB962C8B-B14F-4D97-AF65-F5344CB8AC3E}">
        <p14:creationId xmlns:p14="http://schemas.microsoft.com/office/powerpoint/2010/main" val="242068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a:t>
            </a:r>
            <a:r>
              <a:rPr lang="en-US" baseline="0" dirty="0" smtClean="0"/>
              <a:t> GUI provides a simpler yet effective display to show drivers important information.  </a:t>
            </a:r>
          </a:p>
          <a:p>
            <a:endParaRPr lang="en-US" baseline="0" dirty="0" smtClean="0"/>
          </a:p>
          <a:p>
            <a:r>
              <a:rPr lang="en-US" baseline="0" dirty="0" smtClean="0"/>
              <a:t>The background has been simplified, to remove focus from the background but rather on the information. </a:t>
            </a:r>
          </a:p>
          <a:p>
            <a:endParaRPr lang="en-US" baseline="0" dirty="0" smtClean="0"/>
          </a:p>
          <a:p>
            <a:r>
              <a:rPr lang="en-US" baseline="0" dirty="0" smtClean="0"/>
              <a:t>This is the home screen for the cars. The circular layout ahs been removed and large icons have been implemented which are easier to press. The Distance remaining and the Speed is more prominent, </a:t>
            </a:r>
            <a:r>
              <a:rPr lang="en-US" baseline="0" dirty="0" err="1" smtClean="0"/>
              <a:t>whiclst</a:t>
            </a:r>
            <a:r>
              <a:rPr lang="en-US" baseline="0" dirty="0" smtClean="0"/>
              <a:t> reducing </a:t>
            </a:r>
            <a:r>
              <a:rPr lang="en-US" baseline="0" dirty="0" err="1" smtClean="0"/>
              <a:t>th</a:t>
            </a:r>
            <a:r>
              <a:rPr lang="en-US" baseline="0" dirty="0" smtClean="0"/>
              <a:t> </a:t>
            </a:r>
            <a:r>
              <a:rPr lang="en-US" baseline="0" dirty="0" err="1" smtClean="0"/>
              <a:t>esize</a:t>
            </a:r>
            <a:r>
              <a:rPr lang="en-US" baseline="0" dirty="0" smtClean="0"/>
              <a:t> for driver name and time which are not as important.</a:t>
            </a:r>
          </a:p>
          <a:p>
            <a:endParaRPr lang="en-US" baseline="0" dirty="0" smtClean="0"/>
          </a:p>
          <a:p>
            <a:r>
              <a:rPr lang="en-US" baseline="0" dirty="0" err="1" smtClean="0"/>
              <a:t>Additons</a:t>
            </a:r>
            <a:r>
              <a:rPr lang="en-US" baseline="0" dirty="0" smtClean="0"/>
              <a:t> to the UI include the economy and the efficiency bar at the bottom. These are in line with aims to provide ways to encourage drivers to drive use more efficient driving techniques. Additionally, the </a:t>
            </a:r>
            <a:r>
              <a:rPr lang="en-US" baseline="0" dirty="0" err="1" smtClean="0"/>
              <a:t>colour</a:t>
            </a:r>
            <a:r>
              <a:rPr lang="en-US" baseline="0" dirty="0" smtClean="0"/>
              <a:t> scheme can be visible and reduces glare when driving.</a:t>
            </a:r>
            <a:endParaRPr lang="en-US" dirty="0"/>
          </a:p>
        </p:txBody>
      </p:sp>
      <p:sp>
        <p:nvSpPr>
          <p:cNvPr id="4" name="Slide Number Placeholder 3"/>
          <p:cNvSpPr>
            <a:spLocks noGrp="1"/>
          </p:cNvSpPr>
          <p:nvPr>
            <p:ph type="sldNum" sz="quarter" idx="10"/>
          </p:nvPr>
        </p:nvSpPr>
        <p:spPr/>
        <p:txBody>
          <a:bodyPr/>
          <a:lstStyle/>
          <a:p>
            <a:fld id="{0D658BA2-4CC8-1644-A327-F6EBBE74CB28}" type="slidenum">
              <a:rPr lang="en-US" smtClean="0"/>
              <a:t>9</a:t>
            </a:fld>
            <a:endParaRPr lang="en-US"/>
          </a:p>
        </p:txBody>
      </p:sp>
    </p:spTree>
    <p:extLst>
      <p:ext uri="{BB962C8B-B14F-4D97-AF65-F5344CB8AC3E}">
        <p14:creationId xmlns:p14="http://schemas.microsoft.com/office/powerpoint/2010/main" val="1129226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158367" y="187452"/>
            <a:ext cx="8827266" cy="6483096"/>
          </a:xfrm>
          <a:prstGeom prst="rect">
            <a:avLst/>
          </a:prstGeom>
        </p:spPr>
      </p:pic>
      <p:sp>
        <p:nvSpPr>
          <p:cNvPr id="6" name="Slide Number Placeholder 5"/>
          <p:cNvSpPr>
            <a:spLocks noGrp="1"/>
          </p:cNvSpPr>
          <p:nvPr>
            <p:ph type="sldNum" sz="quarter" idx="12"/>
          </p:nvPr>
        </p:nvSpPr>
        <p:spPr/>
        <p:txBody>
          <a:bodyPr/>
          <a:lstStyle/>
          <a:p>
            <a:fld id="{B232F93E-83B2-A240-9C5D-896567CA81A8}" type="slidenum">
              <a:rPr lang="en-US" smtClean="0"/>
              <a:t>‹#›</a:t>
            </a:fld>
            <a:endParaRPr lang="en-US"/>
          </a:p>
        </p:txBody>
      </p:sp>
      <p:sp>
        <p:nvSpPr>
          <p:cNvPr id="2" name="Title 1"/>
          <p:cNvSpPr>
            <a:spLocks noGrp="1"/>
          </p:cNvSpPr>
          <p:nvPr>
            <p:ph type="ctrTitle"/>
          </p:nvPr>
        </p:nvSpPr>
        <p:spPr>
          <a:xfrm>
            <a:off x="1600200" y="2492375"/>
            <a:ext cx="6762749" cy="1470025"/>
          </a:xfrm>
        </p:spPr>
        <p:txBody>
          <a:bodyPr/>
          <a:lstStyle>
            <a:lvl1pPr algn="r">
              <a:defRPr sz="4400"/>
            </a:lvl1pPr>
          </a:lstStyle>
          <a:p>
            <a:r>
              <a:rPr lang="en-AU" smtClean="0"/>
              <a:t>Click to edit Master title style</a:t>
            </a:r>
            <a:endParaRPr/>
          </a:p>
        </p:txBody>
      </p:sp>
      <p:sp>
        <p:nvSpPr>
          <p:cNvPr id="3" name="Subtitle 2"/>
          <p:cNvSpPr>
            <a:spLocks noGrp="1"/>
          </p:cNvSpPr>
          <p:nvPr>
            <p:ph type="subTitle" idx="1"/>
          </p:nvPr>
        </p:nvSpPr>
        <p:spPr>
          <a:xfrm>
            <a:off x="1600201" y="3966882"/>
            <a:ext cx="676274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dirty="0"/>
          </a:p>
        </p:txBody>
      </p:sp>
      <p:sp>
        <p:nvSpPr>
          <p:cNvPr id="4" name="Date Placeholder 3"/>
          <p:cNvSpPr>
            <a:spLocks noGrp="1"/>
          </p:cNvSpPr>
          <p:nvPr>
            <p:ph type="dt" sz="half" idx="10"/>
          </p:nvPr>
        </p:nvSpPr>
        <p:spPr/>
        <p:txBody>
          <a:bodyPr/>
          <a:lstStyle/>
          <a:p>
            <a:fld id="{CD1FA74B-C5BB-1C41-91BE-8E597720FC63}" type="datetimeFigureOut">
              <a:rPr lang="en-US" smtClean="0"/>
              <a:t>30/09/2014</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Date Placeholder 1"/>
          <p:cNvSpPr>
            <a:spLocks noGrp="1"/>
          </p:cNvSpPr>
          <p:nvPr>
            <p:ph type="dt" sz="half" idx="10"/>
          </p:nvPr>
        </p:nvSpPr>
        <p:spPr/>
        <p:txBody>
          <a:bodyPr/>
          <a:lstStyle/>
          <a:p>
            <a:fld id="{CD1FA74B-C5BB-1C41-91BE-8E597720FC63}" type="datetimeFigureOut">
              <a:rPr lang="en-US" smtClean="0"/>
              <a:t>30/09/2014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4" y="590550"/>
            <a:ext cx="3657600" cy="1162050"/>
          </a:xfrm>
        </p:spPr>
        <p:txBody>
          <a:bodyPr anchor="b"/>
          <a:lstStyle>
            <a:lvl1pPr algn="ctr">
              <a:defRPr sz="3600" b="0"/>
            </a:lvl1pPr>
          </a:lstStyle>
          <a:p>
            <a:r>
              <a:rPr lang="en-AU" smtClean="0"/>
              <a:t>Click to edit Master title style</a:t>
            </a:r>
            <a:endParaRPr/>
          </a:p>
        </p:txBody>
      </p:sp>
      <p:sp>
        <p:nvSpPr>
          <p:cNvPr id="3" name="Content Placeholder 2"/>
          <p:cNvSpPr>
            <a:spLocks noGrp="1"/>
          </p:cNvSpPr>
          <p:nvPr>
            <p:ph idx="1"/>
          </p:nvPr>
        </p:nvSpPr>
        <p:spPr>
          <a:xfrm>
            <a:off x="4693023" y="739588"/>
            <a:ext cx="3657600" cy="5308787"/>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Text Placeholder 3"/>
          <p:cNvSpPr>
            <a:spLocks noGrp="1"/>
          </p:cNvSpPr>
          <p:nvPr>
            <p:ph type="body" sz="half" idx="2"/>
          </p:nvPr>
        </p:nvSpPr>
        <p:spPr>
          <a:xfrm>
            <a:off x="779464" y="1816100"/>
            <a:ext cx="3657600" cy="38227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CD1FA74B-C5BB-1C41-91BE-8E597720FC63}" type="datetimeFigureOut">
              <a:rPr lang="en-US" smtClean="0"/>
              <a:t>30/09/2014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448977" y="187452"/>
            <a:ext cx="8536656" cy="6483096"/>
          </a:xfrm>
          <a:prstGeom prst="rect">
            <a:avLst/>
          </a:prstGeom>
        </p:spPr>
      </p:pic>
      <p:sp>
        <p:nvSpPr>
          <p:cNvPr id="2" name="Title 1"/>
          <p:cNvSpPr>
            <a:spLocks noGrp="1"/>
          </p:cNvSpPr>
          <p:nvPr>
            <p:ph type="title"/>
          </p:nvPr>
        </p:nvSpPr>
        <p:spPr>
          <a:xfrm>
            <a:off x="3886200" y="533400"/>
            <a:ext cx="4476750" cy="1252538"/>
          </a:xfrm>
        </p:spPr>
        <p:txBody>
          <a:bodyPr anchor="b"/>
          <a:lstStyle>
            <a:lvl1pPr algn="l">
              <a:defRPr sz="3600" b="0"/>
            </a:lvl1pPr>
          </a:lstStyle>
          <a:p>
            <a:r>
              <a:rPr lang="en-AU" smtClean="0"/>
              <a:t>Click to edit Master title style</a:t>
            </a:r>
            <a:endParaRPr/>
          </a:p>
        </p:txBody>
      </p:sp>
      <p:sp>
        <p:nvSpPr>
          <p:cNvPr id="4" name="Text Placeholder 3"/>
          <p:cNvSpPr>
            <a:spLocks noGrp="1"/>
          </p:cNvSpPr>
          <p:nvPr>
            <p:ph type="body" sz="half" idx="2"/>
          </p:nvPr>
        </p:nvSpPr>
        <p:spPr>
          <a:xfrm>
            <a:off x="3886124" y="1828800"/>
            <a:ext cx="4474539"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a:xfrm>
            <a:off x="3886124" y="6288741"/>
            <a:ext cx="1887537" cy="365125"/>
          </a:xfrm>
        </p:spPr>
        <p:txBody>
          <a:bodyPr/>
          <a:lstStyle/>
          <a:p>
            <a:fld id="{CD1FA74B-C5BB-1C41-91BE-8E597720FC63}" type="datetimeFigureOut">
              <a:rPr lang="en-US" smtClean="0"/>
              <a:t>30/09/2014</a:t>
            </a:fld>
            <a:endParaRPr lang="en-US"/>
          </a:p>
        </p:txBody>
      </p:sp>
      <p:sp>
        <p:nvSpPr>
          <p:cNvPr id="6" name="Footer Placeholder 5"/>
          <p:cNvSpPr>
            <a:spLocks noGrp="1"/>
          </p:cNvSpPr>
          <p:nvPr>
            <p:ph type="ftr" sz="quarter" idx="11"/>
          </p:nvPr>
        </p:nvSpPr>
        <p:spPr>
          <a:xfrm>
            <a:off x="5867399" y="6288741"/>
            <a:ext cx="2675965" cy="365125"/>
          </a:xfrm>
        </p:spPr>
        <p:txBody>
          <a:bodyPr/>
          <a:lstStyle/>
          <a:p>
            <a:endParaRPr lang="en-US"/>
          </a:p>
        </p:txBody>
      </p:sp>
      <p:sp>
        <p:nvSpPr>
          <p:cNvPr id="7" name="Slide Number Placeholder 6"/>
          <p:cNvSpPr>
            <a:spLocks noGrp="1"/>
          </p:cNvSpPr>
          <p:nvPr>
            <p:ph type="sldNum" sz="quarter" idx="12"/>
          </p:nvPr>
        </p:nvSpPr>
        <p:spPr/>
        <p:txBody>
          <a:bodyPr/>
          <a:lstStyle/>
          <a:p>
            <a:fld id="{B232F93E-83B2-A240-9C5D-896567CA81A8}" type="slidenum">
              <a:rPr lang="en-US" smtClean="0"/>
              <a:t>‹#›</a:t>
            </a:fld>
            <a:endParaRPr lang="en-US"/>
          </a:p>
        </p:txBody>
      </p:sp>
      <p:sp>
        <p:nvSpPr>
          <p:cNvPr id="3" name="Picture Placeholder 2"/>
          <p:cNvSpPr>
            <a:spLocks noGrp="1"/>
          </p:cNvSpPr>
          <p:nvPr>
            <p:ph type="pic" idx="1"/>
          </p:nvPr>
        </p:nvSpPr>
        <p:spPr>
          <a:xfrm flipH="1">
            <a:off x="188253" y="179292"/>
            <a:ext cx="3281087"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4710953" y="533400"/>
            <a:ext cx="3657600" cy="1252538"/>
          </a:xfrm>
        </p:spPr>
        <p:txBody>
          <a:bodyPr anchor="b"/>
          <a:lstStyle>
            <a:lvl1pPr algn="l">
              <a:defRPr sz="3600" b="0"/>
            </a:lvl1pPr>
          </a:lstStyle>
          <a:p>
            <a:r>
              <a:rPr lang="en-AU" smtClean="0"/>
              <a:t>Click to edit Master title style</a:t>
            </a:r>
            <a:endParaRPr/>
          </a:p>
        </p:txBody>
      </p:sp>
      <p:sp>
        <p:nvSpPr>
          <p:cNvPr id="3" name="Picture Placeholder 2"/>
          <p:cNvSpPr>
            <a:spLocks noGrp="1"/>
          </p:cNvSpPr>
          <p:nvPr>
            <p:ph type="pic" idx="1"/>
          </p:nvPr>
        </p:nvSpPr>
        <p:spPr>
          <a:xfrm flipH="1">
            <a:off x="596153" y="1600199"/>
            <a:ext cx="36576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a:p>
        </p:txBody>
      </p:sp>
      <p:sp>
        <p:nvSpPr>
          <p:cNvPr id="4" name="Text Placeholder 3"/>
          <p:cNvSpPr>
            <a:spLocks noGrp="1"/>
          </p:cNvSpPr>
          <p:nvPr>
            <p:ph type="body" sz="half" idx="2"/>
          </p:nvPr>
        </p:nvSpPr>
        <p:spPr>
          <a:xfrm>
            <a:off x="4710412" y="1828800"/>
            <a:ext cx="3657600"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CD1FA74B-C5BB-1C41-91BE-8E597720FC63}" type="datetimeFigureOut">
              <a:rPr lang="en-US" smtClean="0"/>
              <a:t>30/09/2014</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808038" y="3778624"/>
            <a:ext cx="7560515" cy="1102658"/>
          </a:xfrm>
        </p:spPr>
        <p:txBody>
          <a:bodyPr anchor="b"/>
          <a:lstStyle>
            <a:lvl1pPr algn="l">
              <a:defRPr sz="3600" b="0"/>
            </a:lvl1pPr>
          </a:lstStyle>
          <a:p>
            <a:r>
              <a:rPr lang="en-AU" smtClean="0"/>
              <a:t>Click to edit Master title style</a:t>
            </a:r>
            <a:endParaRPr/>
          </a:p>
        </p:txBody>
      </p:sp>
      <p:sp>
        <p:nvSpPr>
          <p:cNvPr id="3" name="Picture Placeholder 2"/>
          <p:cNvSpPr>
            <a:spLocks noGrp="1"/>
          </p:cNvSpPr>
          <p:nvPr>
            <p:ph type="pic" idx="1"/>
          </p:nvPr>
        </p:nvSpPr>
        <p:spPr>
          <a:xfrm flipH="1">
            <a:off x="871584" y="762000"/>
            <a:ext cx="7427726"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smtClean="0"/>
              <a:t>Drag picture to placeholder or click icon to add</a:t>
            </a:r>
            <a:endParaRPr/>
          </a:p>
        </p:txBody>
      </p:sp>
      <p:sp>
        <p:nvSpPr>
          <p:cNvPr id="4" name="Text Placeholder 3"/>
          <p:cNvSpPr>
            <a:spLocks noGrp="1"/>
          </p:cNvSpPr>
          <p:nvPr>
            <p:ph type="body" sz="half" idx="2"/>
          </p:nvPr>
        </p:nvSpPr>
        <p:spPr>
          <a:xfrm>
            <a:off x="808034" y="4827493"/>
            <a:ext cx="7559977" cy="122088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CD1FA74B-C5BB-1C41-91BE-8E597720FC63}" type="datetimeFigureOut">
              <a:rPr lang="en-US" smtClean="0"/>
              <a:t>30/09/2014</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AU"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Date Placeholder 3"/>
          <p:cNvSpPr>
            <a:spLocks noGrp="1"/>
          </p:cNvSpPr>
          <p:nvPr>
            <p:ph type="dt" sz="half" idx="10"/>
          </p:nvPr>
        </p:nvSpPr>
        <p:spPr/>
        <p:txBody>
          <a:bodyPr/>
          <a:lstStyle/>
          <a:p>
            <a:fld id="{CD1FA74B-C5BB-1C41-91BE-8E597720FC63}" type="datetimeFigureOut">
              <a:rPr lang="en-US" smtClean="0"/>
              <a:t>30/09/2014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Vertical Title 1"/>
          <p:cNvSpPr>
            <a:spLocks noGrp="1"/>
          </p:cNvSpPr>
          <p:nvPr>
            <p:ph type="title" orient="vert"/>
          </p:nvPr>
        </p:nvSpPr>
        <p:spPr>
          <a:xfrm>
            <a:off x="7328646" y="779463"/>
            <a:ext cx="1358153" cy="5268912"/>
          </a:xfrm>
        </p:spPr>
        <p:txBody>
          <a:bodyPr vert="eaVert"/>
          <a:lstStyle/>
          <a:p>
            <a:r>
              <a:rPr lang="en-AU" smtClean="0"/>
              <a:t>Click to edit Master title style</a:t>
            </a:r>
            <a:endParaRPr/>
          </a:p>
        </p:txBody>
      </p:sp>
      <p:sp>
        <p:nvSpPr>
          <p:cNvPr id="3" name="Vertical Text Placeholder 2"/>
          <p:cNvSpPr>
            <a:spLocks noGrp="1"/>
          </p:cNvSpPr>
          <p:nvPr>
            <p:ph type="body" orient="vert" idx="1"/>
          </p:nvPr>
        </p:nvSpPr>
        <p:spPr>
          <a:xfrm>
            <a:off x="779462" y="779464"/>
            <a:ext cx="6170613" cy="5268911"/>
          </a:xfrm>
        </p:spPr>
        <p:txBody>
          <a:bodyPr vert="eaVert"/>
          <a:lstStyle>
            <a:lvl5pP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Date Placeholder 3"/>
          <p:cNvSpPr>
            <a:spLocks noGrp="1"/>
          </p:cNvSpPr>
          <p:nvPr>
            <p:ph type="dt" sz="half" idx="10"/>
          </p:nvPr>
        </p:nvSpPr>
        <p:spPr/>
        <p:txBody>
          <a:bodyPr/>
          <a:lstStyle/>
          <a:p>
            <a:fld id="{CD1FA74B-C5BB-1C41-91BE-8E597720FC63}" type="datetimeFigureOut">
              <a:rPr lang="en-US" smtClean="0"/>
              <a:t>30/09/2014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Date Placeholder 3"/>
          <p:cNvSpPr>
            <a:spLocks noGrp="1"/>
          </p:cNvSpPr>
          <p:nvPr>
            <p:ph type="dt" sz="half" idx="10"/>
          </p:nvPr>
        </p:nvSpPr>
        <p:spPr/>
        <p:txBody>
          <a:bodyPr/>
          <a:lstStyle/>
          <a:p>
            <a:fld id="{CD1FA74B-C5BB-1C41-91BE-8E597720FC63}" type="datetimeFigureOut">
              <a:rPr lang="en-US" smtClean="0"/>
              <a:t>30/09/2014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3" y="2591360"/>
            <a:ext cx="7583487" cy="1362075"/>
          </a:xfrm>
        </p:spPr>
        <p:txBody>
          <a:bodyPr anchor="b" anchorCtr="0">
            <a:noAutofit/>
          </a:bodyPr>
          <a:lstStyle>
            <a:lvl1pPr algn="l">
              <a:defRPr sz="4400" b="1" cap="none" baseline="0">
                <a:solidFill>
                  <a:schemeClr val="bg1"/>
                </a:solidFill>
              </a:defRPr>
            </a:lvl1pPr>
          </a:lstStyle>
          <a:p>
            <a:r>
              <a:rPr lang="en-AU" smtClean="0"/>
              <a:t>Click to edit Master title style</a:t>
            </a:r>
            <a:endParaRPr/>
          </a:p>
        </p:txBody>
      </p:sp>
      <p:sp>
        <p:nvSpPr>
          <p:cNvPr id="3" name="Text Placeholder 2"/>
          <p:cNvSpPr>
            <a:spLocks noGrp="1"/>
          </p:cNvSpPr>
          <p:nvPr>
            <p:ph type="body" idx="1"/>
          </p:nvPr>
        </p:nvSpPr>
        <p:spPr>
          <a:xfrm>
            <a:off x="779463" y="3950354"/>
            <a:ext cx="7583487"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CD1FA74B-C5BB-1C41-91BE-8E597720FC63}" type="datetimeFigureOut">
              <a:rPr lang="en-US" smtClean="0"/>
              <a:t>30/09/2014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sz="half" idx="1"/>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Content Placeholder 3"/>
          <p:cNvSpPr>
            <a:spLocks noGrp="1"/>
          </p:cNvSpPr>
          <p:nvPr>
            <p:ph sz="half" idx="2"/>
          </p:nvPr>
        </p:nvSpPr>
        <p:spPr>
          <a:xfrm>
            <a:off x="4688541"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Date Placeholder 4"/>
          <p:cNvSpPr>
            <a:spLocks noGrp="1"/>
          </p:cNvSpPr>
          <p:nvPr>
            <p:ph type="dt" sz="half" idx="10"/>
          </p:nvPr>
        </p:nvSpPr>
        <p:spPr/>
        <p:txBody>
          <a:bodyPr/>
          <a:lstStyle/>
          <a:p>
            <a:fld id="{CD1FA74B-C5BB-1C41-91BE-8E597720FC63}" type="datetimeFigureOut">
              <a:rPr lang="en-US" smtClean="0"/>
              <a:t>30/09/2014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a:xfrm>
            <a:off x="779463" y="381000"/>
            <a:ext cx="7583487" cy="1044388"/>
          </a:xfrm>
        </p:spPr>
        <p:txBody>
          <a:bodyPr/>
          <a:lstStyle>
            <a:lvl1pPr>
              <a:defRPr/>
            </a:lvl1pPr>
          </a:lstStyle>
          <a:p>
            <a:r>
              <a:rPr lang="en-AU" smtClean="0"/>
              <a:t>Click to edit Master title style</a:t>
            </a:r>
            <a:endParaRPr/>
          </a:p>
        </p:txBody>
      </p:sp>
      <p:sp>
        <p:nvSpPr>
          <p:cNvPr id="3" name="Text Placeholder 2"/>
          <p:cNvSpPr>
            <a:spLocks noGrp="1"/>
          </p:cNvSpPr>
          <p:nvPr>
            <p:ph type="body" idx="1"/>
          </p:nvPr>
        </p:nvSpPr>
        <p:spPr>
          <a:xfrm>
            <a:off x="779463"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779463"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Text Placeholder 4"/>
          <p:cNvSpPr>
            <a:spLocks noGrp="1"/>
          </p:cNvSpPr>
          <p:nvPr>
            <p:ph type="body" sz="quarter" idx="3"/>
          </p:nvPr>
        </p:nvSpPr>
        <p:spPr>
          <a:xfrm>
            <a:off x="4705350"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705350"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7" name="Date Placeholder 6"/>
          <p:cNvSpPr>
            <a:spLocks noGrp="1"/>
          </p:cNvSpPr>
          <p:nvPr>
            <p:ph type="dt" sz="half" idx="10"/>
          </p:nvPr>
        </p:nvSpPr>
        <p:spPr/>
        <p:txBody>
          <a:bodyPr/>
          <a:lstStyle/>
          <a:p>
            <a:fld id="{CD1FA74B-C5BB-1C41-91BE-8E597720FC63}" type="datetimeFigureOut">
              <a:rPr lang="en-US" smtClean="0"/>
              <a:t>30/09/2014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32F93E-83B2-A240-9C5D-896567CA81A8}" type="slidenum">
              <a:rPr lang="en-US" smtClean="0"/>
              <a:t>‹#›</a:t>
            </a:fld>
            <a:endParaRPr lang="en-US"/>
          </a:p>
        </p:txBody>
      </p:sp>
      <p:cxnSp>
        <p:nvCxnSpPr>
          <p:cNvPr id="12" name="Straight Connector 11"/>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sz="half" idx="1"/>
          </p:nvPr>
        </p:nvSpPr>
        <p:spPr>
          <a:xfrm>
            <a:off x="779462" y="1828801"/>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Date Placeholder 4"/>
          <p:cNvSpPr>
            <a:spLocks noGrp="1"/>
          </p:cNvSpPr>
          <p:nvPr>
            <p:ph type="dt" sz="half" idx="10"/>
          </p:nvPr>
        </p:nvSpPr>
        <p:spPr/>
        <p:txBody>
          <a:bodyPr/>
          <a:lstStyle/>
          <a:p>
            <a:fld id="{CD1FA74B-C5BB-1C41-91BE-8E597720FC63}" type="datetimeFigureOut">
              <a:rPr lang="en-US" smtClean="0"/>
              <a:t>30/09/2014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32F93E-83B2-A240-9C5D-896567CA81A8}" type="slidenum">
              <a:rPr lang="en-US" smtClean="0"/>
              <a:t>‹#›</a:t>
            </a:fld>
            <a:endParaRPr lang="en-US"/>
          </a:p>
        </p:txBody>
      </p:sp>
      <p:sp>
        <p:nvSpPr>
          <p:cNvPr id="10" name="Content Placeholder 2"/>
          <p:cNvSpPr>
            <a:spLocks noGrp="1"/>
          </p:cNvSpPr>
          <p:nvPr>
            <p:ph sz="half" idx="13"/>
          </p:nvPr>
        </p:nvSpPr>
        <p:spPr>
          <a:xfrm>
            <a:off x="779462" y="3991816"/>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AU" smtClean="0"/>
              <a:t>Click to edit Master title style</a:t>
            </a:r>
            <a:endParaRPr/>
          </a:p>
        </p:txBody>
      </p:sp>
      <p:sp>
        <p:nvSpPr>
          <p:cNvPr id="3"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5" name="Date Placeholder 4"/>
          <p:cNvSpPr>
            <a:spLocks noGrp="1"/>
          </p:cNvSpPr>
          <p:nvPr>
            <p:ph type="dt" sz="half" idx="10"/>
          </p:nvPr>
        </p:nvSpPr>
        <p:spPr/>
        <p:txBody>
          <a:bodyPr/>
          <a:lstStyle/>
          <a:p>
            <a:fld id="{CD1FA74B-C5BB-1C41-91BE-8E597720FC63}" type="datetimeFigureOut">
              <a:rPr lang="en-US" smtClean="0"/>
              <a:t>30/09/2014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32F93E-83B2-A240-9C5D-896567CA81A8}" type="slidenum">
              <a:rPr lang="en-US" smtClean="0"/>
              <a:t>‹#›</a:t>
            </a:fld>
            <a:endParaRPr lang="en-US"/>
          </a:p>
        </p:txBody>
      </p:sp>
      <p:sp>
        <p:nvSpPr>
          <p:cNvPr id="10"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11" name="Content Placeholder 2"/>
          <p:cNvSpPr>
            <a:spLocks noGrp="1"/>
          </p:cNvSpPr>
          <p:nvPr>
            <p:ph sz="half" idx="14"/>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AU" smtClean="0"/>
              <a:t>Click to edit Master title style</a:t>
            </a:r>
            <a:endParaRPr/>
          </a:p>
        </p:txBody>
      </p:sp>
      <p:sp>
        <p:nvSpPr>
          <p:cNvPr id="5" name="Date Placeholder 4"/>
          <p:cNvSpPr>
            <a:spLocks noGrp="1"/>
          </p:cNvSpPr>
          <p:nvPr>
            <p:ph type="dt" sz="half" idx="10"/>
          </p:nvPr>
        </p:nvSpPr>
        <p:spPr/>
        <p:txBody>
          <a:bodyPr/>
          <a:lstStyle/>
          <a:p>
            <a:fld id="{CD1FA74B-C5BB-1C41-91BE-8E597720FC63}" type="datetimeFigureOut">
              <a:rPr lang="en-US" smtClean="0"/>
              <a:t>30/09/2014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32F93E-83B2-A240-9C5D-896567CA81A8}" type="slidenum">
              <a:rPr lang="en-US" smtClean="0"/>
              <a:t>‹#›</a:t>
            </a:fld>
            <a:endParaRPr lang="en-US"/>
          </a:p>
        </p:txBody>
      </p:sp>
      <p:sp>
        <p:nvSpPr>
          <p:cNvPr id="12" name="Content Placeholder 2"/>
          <p:cNvSpPr>
            <a:spLocks noGrp="1"/>
          </p:cNvSpPr>
          <p:nvPr>
            <p:ph sz="half" idx="14"/>
          </p:nvPr>
        </p:nvSpPr>
        <p:spPr>
          <a:xfrm>
            <a:off x="77946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13" name="Content Placeholder 2"/>
          <p:cNvSpPr>
            <a:spLocks noGrp="1"/>
          </p:cNvSpPr>
          <p:nvPr>
            <p:ph sz="half" idx="15"/>
          </p:nvPr>
        </p:nvSpPr>
        <p:spPr>
          <a:xfrm>
            <a:off x="77946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14"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15"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AU" smtClean="0"/>
              <a:t>Click to edit Master title style</a:t>
            </a:r>
            <a:endParaRPr/>
          </a:p>
        </p:txBody>
      </p:sp>
      <p:sp>
        <p:nvSpPr>
          <p:cNvPr id="3" name="Date Placeholder 2"/>
          <p:cNvSpPr>
            <a:spLocks noGrp="1"/>
          </p:cNvSpPr>
          <p:nvPr>
            <p:ph type="dt" sz="half" idx="10"/>
          </p:nvPr>
        </p:nvSpPr>
        <p:spPr/>
        <p:txBody>
          <a:bodyPr/>
          <a:lstStyle/>
          <a:p>
            <a:fld id="{CD1FA74B-C5BB-1C41-91BE-8E597720FC63}" type="datetimeFigureOut">
              <a:rPr lang="en-US" smtClean="0"/>
              <a:t>30/09/2014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32F93E-83B2-A240-9C5D-896567CA81A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189707" y="189707"/>
            <a:ext cx="8764587"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779463" y="381000"/>
            <a:ext cx="7583487" cy="1044388"/>
          </a:xfrm>
          <a:prstGeom prst="rect">
            <a:avLst/>
          </a:prstGeom>
        </p:spPr>
        <p:txBody>
          <a:bodyPr vert="horz" lIns="91440" tIns="45720" rIns="91440" bIns="45720" rtlCol="0" anchor="b" anchorCtr="0">
            <a:noAutofit/>
          </a:bodyPr>
          <a:lstStyle/>
          <a:p>
            <a:r>
              <a:rPr lang="en-AU" smtClean="0"/>
              <a:t>Click to edit Master title style</a:t>
            </a:r>
            <a:endParaRPr/>
          </a:p>
        </p:txBody>
      </p:sp>
      <p:sp>
        <p:nvSpPr>
          <p:cNvPr id="3" name="Text Placeholder 2"/>
          <p:cNvSpPr>
            <a:spLocks noGrp="1"/>
          </p:cNvSpPr>
          <p:nvPr>
            <p:ph type="body" idx="1"/>
          </p:nvPr>
        </p:nvSpPr>
        <p:spPr>
          <a:xfrm>
            <a:off x="779463" y="1828800"/>
            <a:ext cx="7583487" cy="4208930"/>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dirty="0"/>
          </a:p>
        </p:txBody>
      </p:sp>
      <p:sp>
        <p:nvSpPr>
          <p:cNvPr id="4" name="Date Placeholder 3"/>
          <p:cNvSpPr>
            <a:spLocks noGrp="1"/>
          </p:cNvSpPr>
          <p:nvPr>
            <p:ph type="dt" sz="half" idx="2"/>
          </p:nvPr>
        </p:nvSpPr>
        <p:spPr>
          <a:xfrm>
            <a:off x="381000" y="6288741"/>
            <a:ext cx="1887537" cy="365125"/>
          </a:xfrm>
          <a:prstGeom prst="rect">
            <a:avLst/>
          </a:prstGeom>
        </p:spPr>
        <p:txBody>
          <a:bodyPr vert="horz" lIns="91440" tIns="45720" rIns="91440" bIns="45720" rtlCol="0" anchor="ctr"/>
          <a:lstStyle>
            <a:lvl1pPr algn="l">
              <a:defRPr sz="1200">
                <a:solidFill>
                  <a:schemeClr val="bg2"/>
                </a:solidFill>
              </a:defRPr>
            </a:lvl1pPr>
          </a:lstStyle>
          <a:p>
            <a:fld id="{CD1FA74B-C5BB-1C41-91BE-8E597720FC63}" type="datetimeFigureOut">
              <a:rPr lang="en-US" smtClean="0"/>
              <a:t>30/09/2014</a:t>
            </a:fld>
            <a:endParaRPr lang="en-US"/>
          </a:p>
        </p:txBody>
      </p:sp>
      <p:sp>
        <p:nvSpPr>
          <p:cNvPr id="5" name="Footer Placeholder 4"/>
          <p:cNvSpPr>
            <a:spLocks noGrp="1"/>
          </p:cNvSpPr>
          <p:nvPr>
            <p:ph type="ftr" sz="quarter" idx="3"/>
          </p:nvPr>
        </p:nvSpPr>
        <p:spPr>
          <a:xfrm>
            <a:off x="3304615" y="6288741"/>
            <a:ext cx="5238750" cy="365125"/>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6" name="Slide Number Placeholder 5"/>
          <p:cNvSpPr>
            <a:spLocks noGrp="1"/>
          </p:cNvSpPr>
          <p:nvPr>
            <p:ph type="sldNum" sz="quarter" idx="4"/>
          </p:nvPr>
        </p:nvSpPr>
        <p:spPr>
          <a:xfrm>
            <a:off x="8404411" y="219635"/>
            <a:ext cx="493059" cy="365125"/>
          </a:xfrm>
          <a:prstGeom prst="rect">
            <a:avLst/>
          </a:prstGeom>
        </p:spPr>
        <p:txBody>
          <a:bodyPr vert="horz" lIns="91440" tIns="45720" rIns="91440" bIns="45720" rtlCol="0" anchor="ctr"/>
          <a:lstStyle>
            <a:lvl1pPr algn="r">
              <a:defRPr sz="1200">
                <a:solidFill>
                  <a:schemeClr val="tx2"/>
                </a:solidFill>
              </a:defRPr>
            </a:lvl1pPr>
          </a:lstStyle>
          <a:p>
            <a:fld id="{B232F93E-83B2-A240-9C5D-896567CA81A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9.png"/><Relationship Id="rId5"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g"/><Relationship Id="rId5" Type="http://schemas.openxmlformats.org/officeDocument/2006/relationships/image" Target="../media/image9.png"/><Relationship Id="rId6"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9.pn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Renewable Energy Vehicles’ Graphical User Interface</a:t>
            </a:r>
            <a:endParaRPr lang="en-US" dirty="0"/>
          </a:p>
        </p:txBody>
      </p:sp>
      <p:sp>
        <p:nvSpPr>
          <p:cNvPr id="3" name="Subtitle 2"/>
          <p:cNvSpPr>
            <a:spLocks noGrp="1"/>
          </p:cNvSpPr>
          <p:nvPr>
            <p:ph type="subTitle" idx="1"/>
          </p:nvPr>
        </p:nvSpPr>
        <p:spPr/>
        <p:txBody>
          <a:bodyPr>
            <a:normAutofit/>
          </a:bodyPr>
          <a:lstStyle/>
          <a:p>
            <a:r>
              <a:rPr lang="en-US" dirty="0" smtClean="0"/>
              <a:t>Redesign of GUI</a:t>
            </a:r>
          </a:p>
          <a:p>
            <a:r>
              <a:rPr lang="en-US" dirty="0" smtClean="0"/>
              <a:t> &amp; </a:t>
            </a:r>
          </a:p>
          <a:p>
            <a:r>
              <a:rPr lang="en-US" dirty="0" smtClean="0"/>
              <a:t>Road Testing of Holden Volt</a:t>
            </a:r>
            <a:endParaRPr lang="en-US" dirty="0"/>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026" y="331210"/>
            <a:ext cx="4243923" cy="1017915"/>
          </a:xfrm>
          <a:prstGeom prst="rect">
            <a:avLst/>
          </a:prstGeom>
        </p:spPr>
      </p:pic>
      <p:pic>
        <p:nvPicPr>
          <p:cNvPr id="5" name="Picture 4" descr="UW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464" y="331210"/>
            <a:ext cx="3457096" cy="973572"/>
          </a:xfrm>
          <a:prstGeom prst="rect">
            <a:avLst/>
          </a:prstGeom>
        </p:spPr>
      </p:pic>
      <p:sp>
        <p:nvSpPr>
          <p:cNvPr id="6" name="TextBox 5"/>
          <p:cNvSpPr txBox="1"/>
          <p:nvPr/>
        </p:nvSpPr>
        <p:spPr>
          <a:xfrm>
            <a:off x="5904871" y="6176247"/>
            <a:ext cx="2557686" cy="369332"/>
          </a:xfrm>
          <a:prstGeom prst="rect">
            <a:avLst/>
          </a:prstGeom>
          <a:noFill/>
        </p:spPr>
        <p:txBody>
          <a:bodyPr wrap="none" rtlCol="0">
            <a:spAutoFit/>
          </a:bodyPr>
          <a:lstStyle/>
          <a:p>
            <a:r>
              <a:rPr lang="en-US" dirty="0" smtClean="0">
                <a:solidFill>
                  <a:schemeClr val="bg1"/>
                </a:solidFill>
              </a:rPr>
              <a:t>Marcus Pham 20495924</a:t>
            </a:r>
            <a:endParaRPr lang="en-US" dirty="0">
              <a:solidFill>
                <a:schemeClr val="bg1"/>
              </a:solidFill>
            </a:endParaRPr>
          </a:p>
        </p:txBody>
      </p:sp>
    </p:spTree>
    <p:extLst>
      <p:ext uri="{BB962C8B-B14F-4D97-AF65-F5344CB8AC3E}">
        <p14:creationId xmlns:p14="http://schemas.microsoft.com/office/powerpoint/2010/main" val="4149603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Trip</a:t>
            </a:r>
            <a:endParaRPr lang="en-US" dirty="0"/>
          </a:p>
        </p:txBody>
      </p:sp>
      <p:pic>
        <p:nvPicPr>
          <p:cNvPr id="4" name="Content Placeholder 3" descr="Trip.tiff"/>
          <p:cNvPicPr>
            <a:picLocks noGrp="1" noChangeAspect="1"/>
          </p:cNvPicPr>
          <p:nvPr>
            <p:ph idx="1"/>
          </p:nvPr>
        </p:nvPicPr>
        <p:blipFill>
          <a:blip r:embed="rId3">
            <a:extLst>
              <a:ext uri="{28A0092B-C50C-407E-A947-70E740481C1C}">
                <a14:useLocalDpi xmlns:a14="http://schemas.microsoft.com/office/drawing/2010/main" val="0"/>
              </a:ext>
            </a:extLst>
          </a:blip>
          <a:srcRect t="451" b="451"/>
          <a:stretch>
            <a:fillRect/>
          </a:stretch>
        </p:blipFill>
        <p:spPr>
          <a:xfrm>
            <a:off x="1039717" y="1425388"/>
            <a:ext cx="7583487" cy="4208930"/>
          </a:xfrm>
        </p:spPr>
      </p:pic>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319060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a:t>
            </a:r>
            <a:endParaRPr lang="en-US" dirty="0"/>
          </a:p>
        </p:txBody>
      </p:sp>
      <p:pic>
        <p:nvPicPr>
          <p:cNvPr id="4" name="Content Placeholder 3"/>
          <p:cNvPicPr>
            <a:picLocks noGrp="1" noChangeAspect="1"/>
          </p:cNvPicPr>
          <p:nvPr>
            <p:ph idx="1"/>
          </p:nvPr>
        </p:nvPicPr>
        <p:blipFill>
          <a:blip r:embed="rId3"/>
          <a:srcRect t="13003" b="13003"/>
          <a:stretch>
            <a:fillRect/>
          </a:stretch>
        </p:blipFill>
        <p:spPr>
          <a:xfrm>
            <a:off x="1424891" y="1828800"/>
            <a:ext cx="6591513" cy="3658372"/>
          </a:xfrm>
        </p:spPr>
      </p:pic>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3607721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pic>
        <p:nvPicPr>
          <p:cNvPr id="4" name="Content Placeholder 3"/>
          <p:cNvPicPr>
            <a:picLocks noGrp="1" noChangeAspect="1"/>
          </p:cNvPicPr>
          <p:nvPr>
            <p:ph idx="1"/>
          </p:nvPr>
        </p:nvPicPr>
        <p:blipFill rotWithShape="1">
          <a:blip r:embed="rId3"/>
          <a:srcRect l="-1" t="10" r="-246" b="17778"/>
          <a:stretch/>
        </p:blipFill>
        <p:spPr>
          <a:xfrm>
            <a:off x="1090370" y="1425388"/>
            <a:ext cx="7102404" cy="4369017"/>
          </a:xfrm>
        </p:spPr>
      </p:pic>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1352330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Maps/GPS</a:t>
            </a:r>
            <a:endParaRPr lang="en-US" dirty="0"/>
          </a:p>
        </p:txBody>
      </p:sp>
      <p:pic>
        <p:nvPicPr>
          <p:cNvPr id="4" name="Content Placeholder 3"/>
          <p:cNvPicPr>
            <a:picLocks noGrp="1" noChangeAspect="1"/>
          </p:cNvPicPr>
          <p:nvPr>
            <p:ph idx="1"/>
          </p:nvPr>
        </p:nvPicPr>
        <p:blipFill rotWithShape="1">
          <a:blip r:embed="rId3"/>
          <a:srcRect t="21057" b="-3570"/>
          <a:stretch/>
        </p:blipFill>
        <p:spPr>
          <a:xfrm>
            <a:off x="1164638" y="1570241"/>
            <a:ext cx="7090597" cy="4388498"/>
          </a:xfrm>
        </p:spPr>
      </p:pic>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1802553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Tachometer</a:t>
            </a:r>
            <a:endParaRPr lang="en-US" dirty="0"/>
          </a:p>
        </p:txBody>
      </p:sp>
      <p:pic>
        <p:nvPicPr>
          <p:cNvPr id="4" name="Content Placeholder 3"/>
          <p:cNvPicPr>
            <a:picLocks noGrp="1" noChangeAspect="1"/>
          </p:cNvPicPr>
          <p:nvPr>
            <p:ph idx="1"/>
          </p:nvPr>
        </p:nvPicPr>
        <p:blipFill>
          <a:blip r:embed="rId3"/>
          <a:srcRect t="13003" b="13003"/>
          <a:stretch>
            <a:fillRect/>
          </a:stretch>
        </p:blipFill>
        <p:spPr>
          <a:xfrm>
            <a:off x="4014564" y="3898107"/>
            <a:ext cx="4694361" cy="2605429"/>
          </a:xfrm>
        </p:spPr>
      </p:pic>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
        <p:nvSpPr>
          <p:cNvPr id="3" name="TextBox 2"/>
          <p:cNvSpPr txBox="1"/>
          <p:nvPr/>
        </p:nvSpPr>
        <p:spPr>
          <a:xfrm>
            <a:off x="678752" y="1620410"/>
            <a:ext cx="3993401" cy="2862322"/>
          </a:xfrm>
          <a:prstGeom prst="rect">
            <a:avLst/>
          </a:prstGeom>
          <a:noFill/>
        </p:spPr>
        <p:txBody>
          <a:bodyPr wrap="none" rtlCol="0">
            <a:spAutoFit/>
          </a:bodyPr>
          <a:lstStyle/>
          <a:p>
            <a:pPr marL="285750" indent="-285750">
              <a:buFont typeface="Arial"/>
              <a:buChar char="•"/>
            </a:pPr>
            <a:r>
              <a:rPr lang="en-US" sz="2400" dirty="0" smtClean="0">
                <a:solidFill>
                  <a:schemeClr val="bg1"/>
                </a:solidFill>
              </a:rPr>
              <a:t>Implemented in REV Eco</a:t>
            </a:r>
          </a:p>
          <a:p>
            <a:pPr marL="285750" indent="-285750">
              <a:buFont typeface="Arial"/>
              <a:buChar char="•"/>
            </a:pPr>
            <a:r>
              <a:rPr lang="en-US" sz="2400" dirty="0" smtClean="0">
                <a:solidFill>
                  <a:schemeClr val="bg1"/>
                </a:solidFill>
              </a:rPr>
              <a:t>Hall Effect Sensor</a:t>
            </a:r>
          </a:p>
          <a:p>
            <a:pPr marL="285750" indent="-285750">
              <a:buFont typeface="Arial"/>
              <a:buChar char="•"/>
            </a:pPr>
            <a:r>
              <a:rPr lang="en-US" sz="2400" dirty="0" smtClean="0">
                <a:solidFill>
                  <a:schemeClr val="bg1"/>
                </a:solidFill>
              </a:rPr>
              <a:t>D Flip Flop</a:t>
            </a:r>
          </a:p>
          <a:p>
            <a:pPr marL="285750" indent="-285750">
              <a:buFont typeface="Arial"/>
              <a:buChar char="•"/>
            </a:pPr>
            <a:endParaRPr lang="en-US" sz="2400" dirty="0">
              <a:solidFill>
                <a:schemeClr val="bg1"/>
              </a:solidFill>
            </a:endParaRPr>
          </a:p>
          <a:p>
            <a:pPr marL="285750" indent="-285750">
              <a:buFont typeface="Arial"/>
              <a:buChar char="•"/>
            </a:pPr>
            <a:r>
              <a:rPr lang="en-US" sz="2400" dirty="0" smtClean="0">
                <a:solidFill>
                  <a:schemeClr val="bg1"/>
                </a:solidFill>
              </a:rPr>
              <a:t>UQM </a:t>
            </a:r>
            <a:r>
              <a:rPr lang="en-US" sz="2400" dirty="0" err="1" smtClean="0">
                <a:solidFill>
                  <a:schemeClr val="bg1"/>
                </a:solidFill>
              </a:rPr>
              <a:t>Powerphase</a:t>
            </a:r>
            <a:r>
              <a:rPr lang="en-US" sz="2400" dirty="0" smtClean="0">
                <a:solidFill>
                  <a:schemeClr val="bg1"/>
                </a:solidFill>
              </a:rPr>
              <a:t> in Lotus</a:t>
            </a:r>
          </a:p>
          <a:p>
            <a:pPr marL="285750" indent="-285750">
              <a:buFont typeface="Arial"/>
              <a:buChar char="•"/>
            </a:pPr>
            <a:r>
              <a:rPr lang="en-US" sz="2400" dirty="0" smtClean="0">
                <a:solidFill>
                  <a:schemeClr val="bg1"/>
                </a:solidFill>
              </a:rPr>
              <a:t>CANBUS</a:t>
            </a:r>
          </a:p>
          <a:p>
            <a:pPr marL="285750" indent="-285750">
              <a:buFont typeface="Arial"/>
              <a:buChar char="•"/>
            </a:pPr>
            <a:endParaRPr lang="en-US" dirty="0" smtClean="0"/>
          </a:p>
          <a:p>
            <a:endParaRPr lang="en-US" dirty="0"/>
          </a:p>
        </p:txBody>
      </p:sp>
    </p:spTree>
    <p:extLst>
      <p:ext uri="{BB962C8B-B14F-4D97-AF65-F5344CB8AC3E}">
        <p14:creationId xmlns:p14="http://schemas.microsoft.com/office/powerpoint/2010/main" val="3289609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a:t>
            </a:r>
            <a:endParaRPr lang="en-US" dirty="0"/>
          </a:p>
        </p:txBody>
      </p:sp>
      <p:sp>
        <p:nvSpPr>
          <p:cNvPr id="3" name="Content Placeholder 2"/>
          <p:cNvSpPr>
            <a:spLocks noGrp="1"/>
          </p:cNvSpPr>
          <p:nvPr>
            <p:ph idx="1"/>
          </p:nvPr>
        </p:nvSpPr>
        <p:spPr/>
        <p:txBody>
          <a:bodyPr/>
          <a:lstStyle/>
          <a:p>
            <a:r>
              <a:rPr lang="en-US" dirty="0" smtClean="0"/>
              <a:t>Code inputs</a:t>
            </a:r>
          </a:p>
          <a:p>
            <a:r>
              <a:rPr lang="en-US" dirty="0" smtClean="0"/>
              <a:t>Icons</a:t>
            </a:r>
          </a:p>
          <a:p>
            <a:r>
              <a:rPr lang="en-US" dirty="0" smtClean="0"/>
              <a:t>PWM tachometer signal</a:t>
            </a:r>
          </a:p>
          <a:p>
            <a:r>
              <a:rPr lang="en-US" dirty="0" smtClean="0"/>
              <a:t>Enable safe turn-off/on for Raspberry Pi</a:t>
            </a:r>
          </a:p>
          <a:p>
            <a:r>
              <a:rPr lang="en-US" dirty="0" smtClean="0"/>
              <a:t>Serial CANBUS REV Racer</a:t>
            </a:r>
            <a:endParaRPr lang="en-US" dirty="0"/>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2415945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PiFace</a:t>
            </a:r>
            <a:r>
              <a:rPr lang="en-US" dirty="0" smtClean="0"/>
              <a:t> Digital</a:t>
            </a:r>
            <a:endParaRPr lang="en-US" dirty="0"/>
          </a:p>
        </p:txBody>
      </p:sp>
      <p:pic>
        <p:nvPicPr>
          <p:cNvPr id="4" name="Content Placeholder 3" descr="PiFace-Digital-Diag.jpg"/>
          <p:cNvPicPr>
            <a:picLocks noGrp="1" noChangeAspect="1"/>
          </p:cNvPicPr>
          <p:nvPr>
            <p:ph idx="1"/>
          </p:nvPr>
        </p:nvPicPr>
        <p:blipFill rotWithShape="1">
          <a:blip r:embed="rId3">
            <a:extLst>
              <a:ext uri="{28A0092B-C50C-407E-A947-70E740481C1C}">
                <a14:useLocalDpi xmlns:a14="http://schemas.microsoft.com/office/drawing/2010/main" val="0"/>
              </a:ext>
            </a:extLst>
          </a:blip>
          <a:srcRect t="3686" b="5422"/>
          <a:stretch/>
        </p:blipFill>
        <p:spPr>
          <a:xfrm>
            <a:off x="5200119" y="3597394"/>
            <a:ext cx="3293077" cy="2298968"/>
          </a:xfrm>
        </p:spPr>
      </p:pic>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
        <p:nvSpPr>
          <p:cNvPr id="3" name="TextBox 2"/>
          <p:cNvSpPr txBox="1"/>
          <p:nvPr/>
        </p:nvSpPr>
        <p:spPr>
          <a:xfrm>
            <a:off x="1412244" y="2430614"/>
            <a:ext cx="3428042" cy="3139321"/>
          </a:xfrm>
          <a:prstGeom prst="rect">
            <a:avLst/>
          </a:prstGeom>
          <a:noFill/>
        </p:spPr>
        <p:txBody>
          <a:bodyPr wrap="none" rtlCol="0">
            <a:spAutoFit/>
          </a:bodyPr>
          <a:lstStyle/>
          <a:p>
            <a:r>
              <a:rPr lang="en-US" sz="2400" dirty="0" smtClean="0">
                <a:solidFill>
                  <a:srgbClr val="FFFFFF"/>
                </a:solidFill>
              </a:rPr>
              <a:t>- ~$25 from Element 14</a:t>
            </a:r>
          </a:p>
          <a:p>
            <a:pPr marL="285750" indent="-285750">
              <a:buFontTx/>
              <a:buChar char="-"/>
            </a:pPr>
            <a:r>
              <a:rPr lang="en-US" sz="2400" dirty="0" smtClean="0">
                <a:solidFill>
                  <a:srgbClr val="FFFFFF"/>
                </a:solidFill>
              </a:rPr>
              <a:t>2 Changeover Relays</a:t>
            </a:r>
          </a:p>
          <a:p>
            <a:pPr marL="285750" indent="-285750">
              <a:buFontTx/>
              <a:buChar char="-"/>
            </a:pPr>
            <a:r>
              <a:rPr lang="en-US" sz="2400" dirty="0" smtClean="0">
                <a:solidFill>
                  <a:srgbClr val="FFFFFF"/>
                </a:solidFill>
              </a:rPr>
              <a:t>8 digital inputs</a:t>
            </a:r>
          </a:p>
          <a:p>
            <a:pPr marL="285750" indent="-285750">
              <a:buFontTx/>
              <a:buChar char="-"/>
            </a:pPr>
            <a:r>
              <a:rPr lang="en-US" sz="2400" dirty="0" smtClean="0">
                <a:solidFill>
                  <a:srgbClr val="FFFFFF"/>
                </a:solidFill>
              </a:rPr>
              <a:t>8 outputs</a:t>
            </a:r>
          </a:p>
          <a:p>
            <a:pPr marL="285750" indent="-285750">
              <a:buFontTx/>
              <a:buChar char="-"/>
            </a:pPr>
            <a:r>
              <a:rPr lang="en-US" sz="2400" dirty="0" smtClean="0">
                <a:solidFill>
                  <a:srgbClr val="FFFFFF"/>
                </a:solidFill>
              </a:rPr>
              <a:t>4 tactile switches</a:t>
            </a:r>
          </a:p>
          <a:p>
            <a:pPr marL="285750" indent="-285750">
              <a:buFontTx/>
              <a:buChar char="-"/>
            </a:pPr>
            <a:r>
              <a:rPr lang="en-US" sz="2400" dirty="0" smtClean="0">
                <a:solidFill>
                  <a:srgbClr val="FFFFFF"/>
                </a:solidFill>
              </a:rPr>
              <a:t>8 LED indicators</a:t>
            </a:r>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p:txBody>
      </p:sp>
      <p:pic>
        <p:nvPicPr>
          <p:cNvPr id="6" name="Picture 5" descr="piface.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353" y="733375"/>
            <a:ext cx="3327400" cy="1511300"/>
          </a:xfrm>
          <a:prstGeom prst="rect">
            <a:avLst/>
          </a:prstGeom>
        </p:spPr>
      </p:pic>
    </p:spTree>
    <p:extLst>
      <p:ext uri="{BB962C8B-B14F-4D97-AF65-F5344CB8AC3E}">
        <p14:creationId xmlns:p14="http://schemas.microsoft.com/office/powerpoint/2010/main" val="4007730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E.A.R.S.</a:t>
            </a:r>
            <a:endParaRPr lang="en-US" dirty="0"/>
          </a:p>
        </p:txBody>
      </p:sp>
      <p:sp>
        <p:nvSpPr>
          <p:cNvPr id="3" name="Content Placeholder 2"/>
          <p:cNvSpPr>
            <a:spLocks noGrp="1"/>
          </p:cNvSpPr>
          <p:nvPr>
            <p:ph idx="1"/>
          </p:nvPr>
        </p:nvSpPr>
        <p:spPr/>
        <p:txBody>
          <a:bodyPr/>
          <a:lstStyle/>
          <a:p>
            <a:r>
              <a:rPr lang="en-US" dirty="0" smtClean="0"/>
              <a:t>EVs produce less noise &lt;25km/h</a:t>
            </a:r>
          </a:p>
          <a:p>
            <a:r>
              <a:rPr lang="en-US" dirty="0" smtClean="0"/>
              <a:t>Will implement after obtaining tachometer RPM signal into Raspberry Pi</a:t>
            </a:r>
          </a:p>
          <a:p>
            <a:r>
              <a:rPr lang="en-US" dirty="0" smtClean="0"/>
              <a:t>Lost functionality from porting to Raspberry Pi</a:t>
            </a:r>
          </a:p>
          <a:p>
            <a:r>
              <a:rPr lang="en-US" dirty="0" smtClean="0"/>
              <a:t>Now using ALSA library, a rudimentary system installed using current values, will connect </a:t>
            </a:r>
            <a:r>
              <a:rPr lang="en-US" dirty="0" smtClean="0"/>
              <a:t>to</a:t>
            </a:r>
            <a:r>
              <a:rPr lang="en-US" dirty="0" smtClean="0"/>
              <a:t> </a:t>
            </a:r>
            <a:r>
              <a:rPr lang="en-US" dirty="0" smtClean="0"/>
              <a:t>tachometer readings</a:t>
            </a:r>
          </a:p>
          <a:p>
            <a:r>
              <a:rPr lang="en-US" dirty="0" smtClean="0"/>
              <a:t>REV Eco sound testing</a:t>
            </a:r>
          </a:p>
          <a:p>
            <a:endParaRPr lang="en-US" dirty="0"/>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1254879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Update of operating system and install of QT5 on the GUI</a:t>
            </a:r>
          </a:p>
          <a:p>
            <a:r>
              <a:rPr lang="en-US" dirty="0" smtClean="0"/>
              <a:t>Addition of efficiency visual aids to encourage efficient driving </a:t>
            </a:r>
            <a:r>
              <a:rPr lang="en-US" dirty="0" err="1" smtClean="0"/>
              <a:t>behaviours</a:t>
            </a:r>
            <a:r>
              <a:rPr lang="en-US" dirty="0" smtClean="0"/>
              <a:t> implemented.</a:t>
            </a:r>
          </a:p>
          <a:p>
            <a:r>
              <a:rPr lang="en-US" dirty="0" smtClean="0"/>
              <a:t>Tachometer has been implemented in the REV Eco</a:t>
            </a:r>
          </a:p>
          <a:p>
            <a:r>
              <a:rPr lang="en-US" dirty="0" smtClean="0"/>
              <a:t>IO module have been programmed and installed, still has some bugs to fix</a:t>
            </a:r>
          </a:p>
          <a:p>
            <a:endParaRPr lang="en-US" dirty="0"/>
          </a:p>
        </p:txBody>
      </p:sp>
      <p:pic>
        <p:nvPicPr>
          <p:cNvPr id="4" name="Picture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450358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Upcoming/Future Work</a:t>
            </a:r>
            <a:endParaRPr lang="en-US" dirty="0"/>
          </a:p>
        </p:txBody>
      </p:sp>
      <p:sp>
        <p:nvSpPr>
          <p:cNvPr id="3" name="Content Placeholder 2"/>
          <p:cNvSpPr>
            <a:spLocks noGrp="1"/>
          </p:cNvSpPr>
          <p:nvPr>
            <p:ph idx="1"/>
          </p:nvPr>
        </p:nvSpPr>
        <p:spPr/>
        <p:txBody>
          <a:bodyPr/>
          <a:lstStyle/>
          <a:p>
            <a:r>
              <a:rPr lang="en-US" dirty="0" smtClean="0"/>
              <a:t>Complete installation of IO module/PWM signal</a:t>
            </a:r>
          </a:p>
          <a:p>
            <a:r>
              <a:rPr lang="en-US" dirty="0" smtClean="0"/>
              <a:t>Install GUI on REV Racer</a:t>
            </a:r>
          </a:p>
          <a:p>
            <a:r>
              <a:rPr lang="en-US" dirty="0" smtClean="0"/>
              <a:t>E.A.R.S on both cars, improved version</a:t>
            </a:r>
          </a:p>
          <a:p>
            <a:r>
              <a:rPr lang="en-US" dirty="0" smtClean="0"/>
              <a:t>Sound Testing in REV Eco</a:t>
            </a:r>
          </a:p>
          <a:p>
            <a:r>
              <a:rPr lang="en-US" dirty="0" smtClean="0"/>
              <a:t>Possible upgrade to touchscreen in REV Eco</a:t>
            </a:r>
            <a:endParaRPr lang="en-US" dirty="0"/>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655381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Testing of Holden Volt</a:t>
            </a:r>
            <a:endParaRPr lang="en-US" dirty="0"/>
          </a:p>
        </p:txBody>
      </p:sp>
      <p:sp>
        <p:nvSpPr>
          <p:cNvPr id="3" name="Content Placeholder 2"/>
          <p:cNvSpPr>
            <a:spLocks noGrp="1"/>
          </p:cNvSpPr>
          <p:nvPr>
            <p:ph idx="1"/>
          </p:nvPr>
        </p:nvSpPr>
        <p:spPr/>
        <p:txBody>
          <a:bodyPr/>
          <a:lstStyle/>
          <a:p>
            <a:r>
              <a:rPr lang="en-US" dirty="0" smtClean="0"/>
              <a:t>Worked alongside Murdoch University and Holden Australia &amp; Shacks Holden Fremantle</a:t>
            </a:r>
          </a:p>
          <a:p>
            <a:r>
              <a:rPr lang="en-US" dirty="0" smtClean="0"/>
              <a:t>Report to be published soon</a:t>
            </a:r>
          </a:p>
          <a:p>
            <a:r>
              <a:rPr lang="en-US" dirty="0" smtClean="0"/>
              <a:t>Compare with REV Eco</a:t>
            </a:r>
          </a:p>
          <a:p>
            <a:endParaRPr lang="en-US" dirty="0" smtClean="0"/>
          </a:p>
          <a:p>
            <a:endParaRPr lang="en-US" dirty="0"/>
          </a:p>
        </p:txBody>
      </p:sp>
      <p:pic>
        <p:nvPicPr>
          <p:cNvPr id="4" name="Picture 3"/>
          <p:cNvPicPr>
            <a:picLocks noChangeAspect="1"/>
          </p:cNvPicPr>
          <p:nvPr/>
        </p:nvPicPr>
        <p:blipFill>
          <a:blip r:embed="rId3"/>
          <a:stretch>
            <a:fillRect/>
          </a:stretch>
        </p:blipFill>
        <p:spPr>
          <a:xfrm>
            <a:off x="4702322" y="3329251"/>
            <a:ext cx="3969932" cy="2977449"/>
          </a:xfrm>
          <a:prstGeom prst="rect">
            <a:avLst/>
          </a:prstGeom>
        </p:spPr>
      </p:pic>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pic>
        <p:nvPicPr>
          <p:cNvPr id="6" name="Picture 5" descr="Holden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172" y="3993342"/>
            <a:ext cx="1750172" cy="1623348"/>
          </a:xfrm>
          <a:prstGeom prst="rect">
            <a:avLst/>
          </a:prstGeom>
        </p:spPr>
      </p:pic>
    </p:spTree>
    <p:extLst>
      <p:ext uri="{BB962C8B-B14F-4D97-AF65-F5344CB8AC3E}">
        <p14:creationId xmlns:p14="http://schemas.microsoft.com/office/powerpoint/2010/main" val="203964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descr="GraphPerc.jpg"/>
          <p:cNvPicPr>
            <a:picLocks noGrp="1" noChangeAspect="1"/>
          </p:cNvPicPr>
          <p:nvPr>
            <p:ph idx="1"/>
          </p:nvPr>
        </p:nvPicPr>
        <p:blipFill rotWithShape="1">
          <a:blip r:embed="rId3">
            <a:extLst>
              <a:ext uri="{28A0092B-C50C-407E-A947-70E740481C1C}">
                <a14:useLocalDpi xmlns:a14="http://schemas.microsoft.com/office/drawing/2010/main" val="0"/>
              </a:ext>
            </a:extLst>
          </a:blip>
          <a:srcRect l="531" r="444"/>
          <a:stretch/>
        </p:blipFill>
        <p:spPr>
          <a:xfrm>
            <a:off x="603789" y="1828800"/>
            <a:ext cx="3862158" cy="1946639"/>
          </a:xfrm>
        </p:spPr>
      </p:pic>
      <p:pic>
        <p:nvPicPr>
          <p:cNvPr id="5" name="Picture 4" descr="GraphVa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225" y="1818389"/>
            <a:ext cx="3826970" cy="1957050"/>
          </a:xfrm>
          <a:prstGeom prst="rect">
            <a:avLst/>
          </a:prstGeom>
        </p:spPr>
      </p:pic>
      <p:sp>
        <p:nvSpPr>
          <p:cNvPr id="3" name="TextBox 2"/>
          <p:cNvSpPr txBox="1"/>
          <p:nvPr/>
        </p:nvSpPr>
        <p:spPr>
          <a:xfrm>
            <a:off x="1093064" y="4142035"/>
            <a:ext cx="7186583" cy="1754327"/>
          </a:xfrm>
          <a:prstGeom prst="rect">
            <a:avLst/>
          </a:prstGeom>
          <a:noFill/>
        </p:spPr>
        <p:txBody>
          <a:bodyPr wrap="none" rtlCol="0">
            <a:spAutoFit/>
          </a:bodyPr>
          <a:lstStyle/>
          <a:p>
            <a:pPr marL="285750" indent="-285750">
              <a:buFont typeface="Arial"/>
              <a:buChar char="•"/>
            </a:pPr>
            <a:r>
              <a:rPr lang="en-US" dirty="0" smtClean="0">
                <a:solidFill>
                  <a:srgbClr val="FFFFFF"/>
                </a:solidFill>
              </a:rPr>
              <a:t>30km Test Track – UWA to Fremantle</a:t>
            </a:r>
          </a:p>
          <a:p>
            <a:pPr marL="285750" indent="-285750">
              <a:buFont typeface="Arial"/>
              <a:buChar char="•"/>
            </a:pPr>
            <a:r>
              <a:rPr lang="en-US" dirty="0" smtClean="0">
                <a:solidFill>
                  <a:srgbClr val="FFFFFF"/>
                </a:solidFill>
              </a:rPr>
              <a:t>Improvements in comparison with REV Eco</a:t>
            </a:r>
          </a:p>
          <a:p>
            <a:pPr marL="285750" indent="-285750">
              <a:buFont typeface="Arial"/>
              <a:buChar char="•"/>
            </a:pPr>
            <a:r>
              <a:rPr lang="en-US" dirty="0" smtClean="0">
                <a:solidFill>
                  <a:srgbClr val="FFFFFF"/>
                </a:solidFill>
              </a:rPr>
              <a:t>Increase in usage evident under heavy loads and air-conditioning</a:t>
            </a:r>
          </a:p>
          <a:p>
            <a:pPr marL="285750" indent="-285750">
              <a:buFont typeface="Arial"/>
              <a:buChar char="•"/>
            </a:pPr>
            <a:r>
              <a:rPr lang="en-US" dirty="0" smtClean="0">
                <a:solidFill>
                  <a:srgbClr val="FFFFFF"/>
                </a:solidFill>
              </a:rPr>
              <a:t>Surprising results – Low and Sports Mode</a:t>
            </a:r>
          </a:p>
          <a:p>
            <a:pPr marL="285750" indent="-285750">
              <a:buFont typeface="Arial"/>
              <a:buChar char="•"/>
            </a:pPr>
            <a:endParaRPr lang="en-US" dirty="0" smtClean="0"/>
          </a:p>
          <a:p>
            <a:pPr marL="285750" indent="-285750">
              <a:buFont typeface="Arial"/>
              <a:buChar char="•"/>
            </a:pPr>
            <a:endParaRPr lang="en-US" dirty="0"/>
          </a:p>
        </p:txBody>
      </p:sp>
      <p:pic>
        <p:nvPicPr>
          <p:cNvPr id="7" name="Picture 6"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3606868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Holden Volt User Interface</a:t>
            </a:r>
            <a:endParaRPr lang="en-US" dirty="0"/>
          </a:p>
        </p:txBody>
      </p:sp>
      <p:pic>
        <p:nvPicPr>
          <p:cNvPr id="6" name="Content Placeholder 5"/>
          <p:cNvPicPr>
            <a:picLocks noGrp="1" noChangeAspect="1"/>
          </p:cNvPicPr>
          <p:nvPr>
            <p:ph idx="1"/>
          </p:nvPr>
        </p:nvPicPr>
        <p:blipFill rotWithShape="1">
          <a:blip r:embed="rId3"/>
          <a:srcRect t="19489" b="-927"/>
          <a:stretch/>
        </p:blipFill>
        <p:spPr>
          <a:xfrm>
            <a:off x="238138" y="1742870"/>
            <a:ext cx="3145684" cy="1921532"/>
          </a:xfrm>
        </p:spPr>
      </p:pic>
      <p:pic>
        <p:nvPicPr>
          <p:cNvPr id="7" name="Picture 6"/>
          <p:cNvPicPr>
            <a:picLocks noChangeAspect="1"/>
          </p:cNvPicPr>
          <p:nvPr/>
        </p:nvPicPr>
        <p:blipFill>
          <a:blip r:embed="rId4"/>
          <a:stretch>
            <a:fillRect/>
          </a:stretch>
        </p:blipFill>
        <p:spPr>
          <a:xfrm>
            <a:off x="3481044" y="1742869"/>
            <a:ext cx="2562043" cy="1921533"/>
          </a:xfrm>
          <a:prstGeom prst="rect">
            <a:avLst/>
          </a:prstGeom>
        </p:spPr>
      </p:pic>
      <p:pic>
        <p:nvPicPr>
          <p:cNvPr id="8" name="Picture 7"/>
          <p:cNvPicPr>
            <a:picLocks noChangeAspect="1"/>
          </p:cNvPicPr>
          <p:nvPr/>
        </p:nvPicPr>
        <p:blipFill>
          <a:blip r:embed="rId5"/>
          <a:stretch>
            <a:fillRect/>
          </a:stretch>
        </p:blipFill>
        <p:spPr>
          <a:xfrm>
            <a:off x="6272655" y="1742870"/>
            <a:ext cx="2562042" cy="1921532"/>
          </a:xfrm>
          <a:prstGeom prst="rect">
            <a:avLst/>
          </a:prstGeom>
        </p:spPr>
      </p:pic>
      <p:sp>
        <p:nvSpPr>
          <p:cNvPr id="3" name="TextBox 2"/>
          <p:cNvSpPr txBox="1"/>
          <p:nvPr/>
        </p:nvSpPr>
        <p:spPr>
          <a:xfrm>
            <a:off x="2298377" y="3885476"/>
            <a:ext cx="4057521" cy="1815882"/>
          </a:xfrm>
          <a:prstGeom prst="rect">
            <a:avLst/>
          </a:prstGeom>
          <a:noFill/>
        </p:spPr>
        <p:txBody>
          <a:bodyPr wrap="none" rtlCol="0">
            <a:spAutoFit/>
          </a:bodyPr>
          <a:lstStyle/>
          <a:p>
            <a:pPr marL="285750" indent="-285750">
              <a:buFont typeface="Arial"/>
              <a:buChar char="•"/>
            </a:pPr>
            <a:r>
              <a:rPr lang="en-US" sz="2800" dirty="0" smtClean="0">
                <a:solidFill>
                  <a:srgbClr val="FFFFFF"/>
                </a:solidFill>
              </a:rPr>
              <a:t>Simple Layout</a:t>
            </a:r>
          </a:p>
          <a:p>
            <a:pPr marL="285750" indent="-285750">
              <a:buFont typeface="Arial"/>
              <a:buChar char="•"/>
            </a:pPr>
            <a:r>
              <a:rPr lang="en-US" sz="2800" dirty="0" smtClean="0">
                <a:solidFill>
                  <a:srgbClr val="FFFFFF"/>
                </a:solidFill>
              </a:rPr>
              <a:t>Display of charge used</a:t>
            </a:r>
          </a:p>
          <a:p>
            <a:pPr marL="285750" indent="-285750">
              <a:buFont typeface="Arial"/>
              <a:buChar char="•"/>
            </a:pPr>
            <a:r>
              <a:rPr lang="en-US" sz="2800" dirty="0" smtClean="0">
                <a:solidFill>
                  <a:srgbClr val="FFFFFF"/>
                </a:solidFill>
              </a:rPr>
              <a:t>Efficiency Ball</a:t>
            </a:r>
          </a:p>
          <a:p>
            <a:pPr marL="285750" indent="-285750">
              <a:buFont typeface="Arial"/>
              <a:buChar char="•"/>
            </a:pPr>
            <a:r>
              <a:rPr lang="en-US" sz="2800" dirty="0" smtClean="0">
                <a:solidFill>
                  <a:srgbClr val="FFFFFF"/>
                </a:solidFill>
              </a:rPr>
              <a:t>Efficiency rating</a:t>
            </a:r>
            <a:endParaRPr lang="en-US" sz="2800" dirty="0">
              <a:solidFill>
                <a:srgbClr val="FFFFFF"/>
              </a:solidFill>
            </a:endParaRPr>
          </a:p>
        </p:txBody>
      </p:sp>
      <p:pic>
        <p:nvPicPr>
          <p:cNvPr id="9" name="Picture 8"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3763143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Objectives</a:t>
            </a:r>
            <a:endParaRPr lang="en-US" dirty="0"/>
          </a:p>
        </p:txBody>
      </p:sp>
      <p:sp>
        <p:nvSpPr>
          <p:cNvPr id="3" name="Content Placeholder 2"/>
          <p:cNvSpPr>
            <a:spLocks noGrp="1"/>
          </p:cNvSpPr>
          <p:nvPr>
            <p:ph idx="1"/>
          </p:nvPr>
        </p:nvSpPr>
        <p:spPr/>
        <p:txBody>
          <a:bodyPr>
            <a:normAutofit/>
          </a:bodyPr>
          <a:lstStyle/>
          <a:p>
            <a:r>
              <a:rPr lang="en-US" dirty="0" smtClean="0"/>
              <a:t>Improve the Graphical User Interface in both REV Racer and REV Eco</a:t>
            </a:r>
          </a:p>
          <a:p>
            <a:r>
              <a:rPr lang="en-US" dirty="0" smtClean="0"/>
              <a:t>Add functionality missing due to transition to Raspberry Pi</a:t>
            </a:r>
          </a:p>
          <a:p>
            <a:r>
              <a:rPr lang="en-US" dirty="0" smtClean="0"/>
              <a:t>Install Tachometer in both cars</a:t>
            </a:r>
          </a:p>
          <a:p>
            <a:r>
              <a:rPr lang="en-US" dirty="0" smtClean="0"/>
              <a:t>An efficiency meter</a:t>
            </a:r>
          </a:p>
          <a:p>
            <a:r>
              <a:rPr lang="en-US" dirty="0" smtClean="0"/>
              <a:t>Re-implement Engine Audio Replicating System (EARS)</a:t>
            </a:r>
            <a:endParaRPr lang="en-US" dirty="0"/>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890120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sp>
        <p:nvSpPr>
          <p:cNvPr id="3" name="Content Placeholder 2"/>
          <p:cNvSpPr>
            <a:spLocks noGrp="1"/>
          </p:cNvSpPr>
          <p:nvPr>
            <p:ph idx="1"/>
          </p:nvPr>
        </p:nvSpPr>
        <p:spPr/>
        <p:txBody>
          <a:bodyPr>
            <a:normAutofit/>
          </a:bodyPr>
          <a:lstStyle/>
          <a:p>
            <a:r>
              <a:rPr lang="en-US" dirty="0" smtClean="0"/>
              <a:t>Fix existing GUI in REV Eco</a:t>
            </a:r>
          </a:p>
          <a:p>
            <a:r>
              <a:rPr lang="en-US" dirty="0" smtClean="0"/>
              <a:t>Install Tachometer in both cars</a:t>
            </a:r>
          </a:p>
          <a:p>
            <a:r>
              <a:rPr lang="en-US" dirty="0" smtClean="0"/>
              <a:t>Install IO functionality</a:t>
            </a:r>
          </a:p>
          <a:p>
            <a:r>
              <a:rPr lang="en-US" dirty="0" smtClean="0"/>
              <a:t>Modify GUI to induce efficient driving styles</a:t>
            </a:r>
          </a:p>
          <a:p>
            <a:r>
              <a:rPr lang="en-US" dirty="0" smtClean="0"/>
              <a:t>Implement system in REV Racer</a:t>
            </a:r>
          </a:p>
          <a:p>
            <a:r>
              <a:rPr lang="en-US" dirty="0" smtClean="0"/>
              <a:t>EARS</a:t>
            </a:r>
            <a:endParaRPr lang="en-US" dirty="0"/>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4238414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systems</a:t>
            </a:r>
            <a:endParaRPr lang="en-US" dirty="0"/>
          </a:p>
        </p:txBody>
      </p:sp>
      <p:sp>
        <p:nvSpPr>
          <p:cNvPr id="3" name="Content Placeholder 2"/>
          <p:cNvSpPr>
            <a:spLocks noGrp="1"/>
          </p:cNvSpPr>
          <p:nvPr>
            <p:ph idx="1"/>
          </p:nvPr>
        </p:nvSpPr>
        <p:spPr/>
        <p:txBody>
          <a:bodyPr/>
          <a:lstStyle/>
          <a:p>
            <a:r>
              <a:rPr lang="en-US" dirty="0" smtClean="0"/>
              <a:t>REV Eco (Getz)</a:t>
            </a:r>
          </a:p>
          <a:p>
            <a:pPr lvl="1"/>
            <a:r>
              <a:rPr lang="en-US" dirty="0" err="1" smtClean="0"/>
              <a:t>Eyebot</a:t>
            </a:r>
            <a:r>
              <a:rPr lang="en-US" dirty="0" smtClean="0"/>
              <a:t> M6 embedded controller</a:t>
            </a:r>
          </a:p>
          <a:p>
            <a:pPr lvl="1"/>
            <a:r>
              <a:rPr lang="en-US" dirty="0" smtClean="0"/>
              <a:t>BMS, GPS, GUI and logger</a:t>
            </a:r>
          </a:p>
          <a:p>
            <a:pPr lvl="1"/>
            <a:endParaRPr lang="en-US" dirty="0"/>
          </a:p>
          <a:p>
            <a:r>
              <a:rPr lang="en-US" dirty="0" smtClean="0"/>
              <a:t>REV Racer (Lotus)</a:t>
            </a:r>
          </a:p>
          <a:p>
            <a:pPr lvl="1"/>
            <a:r>
              <a:rPr lang="en-US" dirty="0" smtClean="0"/>
              <a:t>Dual Core Atom 1.6GHz PC</a:t>
            </a:r>
          </a:p>
          <a:p>
            <a:pPr lvl="1"/>
            <a:r>
              <a:rPr lang="en-US" dirty="0" smtClean="0"/>
              <a:t>BMS, EARS, GPS</a:t>
            </a:r>
          </a:p>
          <a:p>
            <a:endParaRPr lang="en-US" dirty="0" smtClean="0"/>
          </a:p>
          <a:p>
            <a:pPr marL="457200" lvl="1" indent="0">
              <a:buNone/>
            </a:pPr>
            <a:endParaRPr lang="en-US" dirty="0"/>
          </a:p>
        </p:txBody>
      </p:sp>
      <p:pic>
        <p:nvPicPr>
          <p:cNvPr id="5" name="Picture 4" descr="General17_108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2574" y="1425388"/>
            <a:ext cx="2210677" cy="1473425"/>
          </a:xfrm>
          <a:prstGeom prst="rect">
            <a:avLst/>
          </a:prstGeom>
        </p:spPr>
      </p:pic>
      <p:pic>
        <p:nvPicPr>
          <p:cNvPr id="6" name="Picture 5" descr="M6to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932" y="1425388"/>
            <a:ext cx="1292111" cy="1692400"/>
          </a:xfrm>
          <a:prstGeom prst="rect">
            <a:avLst/>
          </a:prstGeom>
        </p:spPr>
      </p:pic>
      <p:pic>
        <p:nvPicPr>
          <p:cNvPr id="7" name="Picture 6"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pic>
        <p:nvPicPr>
          <p:cNvPr id="9" name="Picture 8" descr="GAB_1170_2048.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9726" y="3659465"/>
            <a:ext cx="3886873" cy="2590616"/>
          </a:xfrm>
          <a:prstGeom prst="rect">
            <a:avLst/>
          </a:prstGeom>
        </p:spPr>
      </p:pic>
    </p:spTree>
    <p:extLst>
      <p:ext uri="{BB962C8B-B14F-4D97-AF65-F5344CB8AC3E}">
        <p14:creationId xmlns:p14="http://schemas.microsoft.com/office/powerpoint/2010/main" val="328006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Previous GUI</a:t>
            </a:r>
            <a:endParaRPr lang="en-US" dirty="0"/>
          </a:p>
        </p:txBody>
      </p:sp>
      <p:sp>
        <p:nvSpPr>
          <p:cNvPr id="3" name="Content Placeholder 2"/>
          <p:cNvSpPr>
            <a:spLocks noGrp="1"/>
          </p:cNvSpPr>
          <p:nvPr>
            <p:ph idx="1"/>
          </p:nvPr>
        </p:nvSpPr>
        <p:spPr/>
        <p:txBody>
          <a:bodyPr/>
          <a:lstStyle/>
          <a:p>
            <a:r>
              <a:rPr lang="en-US" dirty="0" smtClean="0"/>
              <a:t>Circular Layout</a:t>
            </a:r>
          </a:p>
          <a:p>
            <a:r>
              <a:rPr lang="en-US" dirty="0" smtClean="0"/>
              <a:t>Small buttons</a:t>
            </a:r>
          </a:p>
          <a:p>
            <a:r>
              <a:rPr lang="en-US" dirty="0" smtClean="0"/>
              <a:t>Not working IO/</a:t>
            </a:r>
            <a:r>
              <a:rPr lang="en-US" dirty="0" err="1" smtClean="0"/>
              <a:t>Tacho</a:t>
            </a:r>
            <a:endParaRPr lang="en-US" dirty="0" smtClean="0"/>
          </a:p>
          <a:p>
            <a:r>
              <a:rPr lang="en-US" dirty="0" smtClean="0"/>
              <a:t>Programmed in QT4/C++</a:t>
            </a:r>
          </a:p>
          <a:p>
            <a:r>
              <a:rPr lang="en-US" dirty="0" smtClean="0"/>
              <a:t>Upgraded to QT5</a:t>
            </a:r>
            <a:endParaRPr lang="en-US" dirty="0"/>
          </a:p>
        </p:txBody>
      </p:sp>
      <p:pic>
        <p:nvPicPr>
          <p:cNvPr id="4" name="Picture 3" descr="gabriel.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764" y="3465382"/>
            <a:ext cx="3828377" cy="2572348"/>
          </a:xfrm>
          <a:prstGeom prst="rect">
            <a:avLst/>
          </a:prstGeom>
        </p:spPr>
      </p:pic>
      <p:pic>
        <p:nvPicPr>
          <p:cNvPr id="6" name="Picture 5"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pic>
        <p:nvPicPr>
          <p:cNvPr id="7" name="Picture 6" descr="qt-logo-300x300-QtExpert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8959" y="632573"/>
            <a:ext cx="2041821" cy="2041821"/>
          </a:xfrm>
          <a:prstGeom prst="rect">
            <a:avLst/>
          </a:prstGeom>
        </p:spPr>
      </p:pic>
    </p:spTree>
    <p:extLst>
      <p:ext uri="{BB962C8B-B14F-4D97-AF65-F5344CB8AC3E}">
        <p14:creationId xmlns:p14="http://schemas.microsoft.com/office/powerpoint/2010/main" val="53873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System</a:t>
            </a:r>
            <a:endParaRPr lang="en-US" dirty="0"/>
          </a:p>
        </p:txBody>
      </p:sp>
      <p:sp>
        <p:nvSpPr>
          <p:cNvPr id="3" name="Content Placeholder 2"/>
          <p:cNvSpPr>
            <a:spLocks noGrp="1"/>
          </p:cNvSpPr>
          <p:nvPr>
            <p:ph idx="1"/>
          </p:nvPr>
        </p:nvSpPr>
        <p:spPr>
          <a:xfrm>
            <a:off x="648092" y="1469548"/>
            <a:ext cx="7583487" cy="4208930"/>
          </a:xfrm>
        </p:spPr>
        <p:txBody>
          <a:bodyPr/>
          <a:lstStyle/>
          <a:p>
            <a:r>
              <a:rPr lang="en-US" dirty="0" smtClean="0"/>
              <a:t>Simpler, remove focus from background</a:t>
            </a:r>
          </a:p>
          <a:p>
            <a:r>
              <a:rPr lang="en-US" dirty="0" smtClean="0"/>
              <a:t>Graphical view of efficiency</a:t>
            </a:r>
          </a:p>
          <a:p>
            <a:r>
              <a:rPr lang="en-US" dirty="0" smtClean="0"/>
              <a:t>Efficiency gauge (%)</a:t>
            </a:r>
          </a:p>
          <a:p>
            <a:r>
              <a:rPr lang="en-US" dirty="0" smtClean="0"/>
              <a:t>Economy</a:t>
            </a:r>
            <a:endParaRPr lang="en-US" dirty="0"/>
          </a:p>
        </p:txBody>
      </p:sp>
      <p:pic>
        <p:nvPicPr>
          <p:cNvPr id="4" name="Picture 3" descr="hom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546" y="3219456"/>
            <a:ext cx="5151404" cy="2873984"/>
          </a:xfrm>
          <a:prstGeom prst="rect">
            <a:avLst/>
          </a:prstGeom>
        </p:spPr>
      </p:pic>
      <p:pic>
        <p:nvPicPr>
          <p:cNvPr id="5" name="Picture 4" descr="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84" y="5896362"/>
            <a:ext cx="3247960" cy="779031"/>
          </a:xfrm>
          <a:prstGeom prst="rect">
            <a:avLst/>
          </a:prstGeom>
        </p:spPr>
      </p:pic>
    </p:spTree>
    <p:extLst>
      <p:ext uri="{BB962C8B-B14F-4D97-AF65-F5344CB8AC3E}">
        <p14:creationId xmlns:p14="http://schemas.microsoft.com/office/powerpoint/2010/main" val="2799729723"/>
      </p:ext>
    </p:extLst>
  </p:cSld>
  <p:clrMapOvr>
    <a:masterClrMapping/>
  </p:clrMapOvr>
</p:sld>
</file>

<file path=ppt/theme/theme1.xml><?xml version="1.0" encoding="utf-8"?>
<a:theme xmlns:a="http://schemas.openxmlformats.org/drawingml/2006/main" name="Revolution">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Revolution.thmx</Template>
  <TotalTime>971</TotalTime>
  <Words>2542</Words>
  <Application>Microsoft Macintosh PowerPoint</Application>
  <PresentationFormat>On-screen Show (4:3)</PresentationFormat>
  <Paragraphs>172</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Revolution</vt:lpstr>
      <vt:lpstr>Renewable Energy Vehicles’ Graphical User Interface</vt:lpstr>
      <vt:lpstr>Road Testing of Holden Volt</vt:lpstr>
      <vt:lpstr>Results</vt:lpstr>
      <vt:lpstr>Holden Volt User Interface</vt:lpstr>
      <vt:lpstr>GUI Objectives</vt:lpstr>
      <vt:lpstr>Process</vt:lpstr>
      <vt:lpstr>Previous systems</vt:lpstr>
      <vt:lpstr>Previous GUI</vt:lpstr>
      <vt:lpstr>Current System</vt:lpstr>
      <vt:lpstr>Trip</vt:lpstr>
      <vt:lpstr>Efficiency</vt:lpstr>
      <vt:lpstr>Logging</vt:lpstr>
      <vt:lpstr>Maps/GPS</vt:lpstr>
      <vt:lpstr>Tachometer</vt:lpstr>
      <vt:lpstr>IO</vt:lpstr>
      <vt:lpstr>PiFace Digital</vt:lpstr>
      <vt:lpstr>E.A.R.S.</vt:lpstr>
      <vt:lpstr>Conclusion</vt:lpstr>
      <vt:lpstr>Upcoming/Future Work</vt:lpstr>
    </vt:vector>
  </TitlesOfParts>
  <Company>UWA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 Vehicles’ Graphical User Interface</dc:title>
  <dc:creator>Marcus Pham</dc:creator>
  <cp:lastModifiedBy>Marcus Pham</cp:lastModifiedBy>
  <cp:revision>58</cp:revision>
  <dcterms:created xsi:type="dcterms:W3CDTF">2014-09-10T04:52:09Z</dcterms:created>
  <dcterms:modified xsi:type="dcterms:W3CDTF">2014-09-30T00:47:49Z</dcterms:modified>
</cp:coreProperties>
</file>